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  <p:sldMasterId id="2147484098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58" r:id="rId5"/>
    <p:sldId id="283" r:id="rId6"/>
    <p:sldId id="266" r:id="rId7"/>
    <p:sldId id="267" r:id="rId8"/>
    <p:sldId id="265" r:id="rId9"/>
    <p:sldId id="268" r:id="rId10"/>
    <p:sldId id="284" r:id="rId11"/>
    <p:sldId id="269" r:id="rId12"/>
    <p:sldId id="263" r:id="rId13"/>
    <p:sldId id="264" r:id="rId14"/>
    <p:sldId id="270" r:id="rId15"/>
    <p:sldId id="272" r:id="rId16"/>
    <p:sldId id="285" r:id="rId17"/>
    <p:sldId id="273" r:id="rId18"/>
    <p:sldId id="274" r:id="rId19"/>
    <p:sldId id="275" r:id="rId20"/>
    <p:sldId id="276" r:id="rId21"/>
    <p:sldId id="286" r:id="rId22"/>
    <p:sldId id="278" r:id="rId23"/>
    <p:sldId id="279" r:id="rId24"/>
    <p:sldId id="280" r:id="rId25"/>
    <p:sldId id="281" r:id="rId26"/>
    <p:sldId id="282" r:id="rId27"/>
    <p:sldId id="287" r:id="rId28"/>
    <p:sldId id="288" r:id="rId29"/>
    <p:sldId id="291" r:id="rId30"/>
    <p:sldId id="292" r:id="rId31"/>
    <p:sldId id="289" r:id="rId32"/>
    <p:sldId id="290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FFFF99"/>
    <a:srgbClr val="FFFFCC"/>
    <a:srgbClr val="F7F0ED"/>
    <a:srgbClr val="000000"/>
    <a:srgbClr val="080808"/>
    <a:srgbClr val="6600FF"/>
    <a:srgbClr val="FF99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75" autoAdjust="0"/>
  </p:normalViewPr>
  <p:slideViewPr>
    <p:cSldViewPr>
      <p:cViewPr varScale="1">
        <p:scale>
          <a:sx n="41" d="100"/>
          <a:sy n="41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15A3A9-B9EB-4EBB-B077-F7D73EDE774F}" type="datetimeFigureOut">
              <a:rPr lang="id-ID" smtClean="0"/>
              <a:pPr/>
              <a:t>25/03/2015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EBE25B0-9AA1-4186-950C-042148FB88A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4307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8D46CAD-437E-4CB6-BFAC-BEB22F3F883C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DBB052F8-52D7-4F49-94B0-352989109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701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website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Direktorat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Jenderal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Pajak</a:t>
            </a:r>
            <a:r>
              <a:rPr lang="en-US" baseline="0" dirty="0" smtClean="0"/>
              <a:t> (www.pajak.go.id)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pendaftaran</a:t>
            </a:r>
            <a:r>
              <a:rPr lang="en-US" baseline="0" dirty="0" smtClean="0"/>
              <a:t> </a:t>
            </a:r>
            <a:r>
              <a:rPr lang="en-US" i="1" baseline="0" dirty="0" smtClean="0"/>
              <a:t>e</a:t>
            </a:r>
            <a:r>
              <a:rPr lang="en-US" baseline="0" dirty="0" smtClean="0"/>
              <a:t>-</a:t>
            </a:r>
            <a:r>
              <a:rPr lang="en-US" baseline="0" dirty="0" err="1" smtClean="0"/>
              <a:t>Reg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Proses selesai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222025-591F-4ACC-9FAF-9290E1A05301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sz="1300" dirty="0" err="1" smtClean="0"/>
              <a:t>Pertanyaan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jawaban</a:t>
            </a:r>
            <a:r>
              <a:rPr lang="en-US" sz="1300" dirty="0" smtClean="0"/>
              <a:t> yang </a:t>
            </a:r>
            <a:r>
              <a:rPr lang="en-US" sz="1300" dirty="0" err="1" smtClean="0"/>
              <a:t>pendaftar</a:t>
            </a:r>
            <a:r>
              <a:rPr lang="en-US" sz="1300" dirty="0" smtClean="0"/>
              <a:t> </a:t>
            </a:r>
            <a:r>
              <a:rPr lang="en-US" sz="1300" dirty="0" err="1" smtClean="0"/>
              <a:t>isi</a:t>
            </a:r>
            <a:r>
              <a:rPr lang="en-US" sz="1300" dirty="0" smtClean="0"/>
              <a:t> </a:t>
            </a:r>
            <a:r>
              <a:rPr lang="en-US" sz="1300" dirty="0" err="1" smtClean="0"/>
              <a:t>akan</a:t>
            </a:r>
            <a:r>
              <a:rPr lang="en-US" sz="1300" dirty="0" smtClean="0"/>
              <a:t> </a:t>
            </a:r>
            <a:r>
              <a:rPr lang="en-US" sz="1300" dirty="0" err="1" smtClean="0"/>
              <a:t>digunakan</a:t>
            </a:r>
            <a:r>
              <a:rPr lang="en-US" sz="1300" dirty="0" smtClean="0"/>
              <a:t> </a:t>
            </a:r>
            <a:r>
              <a:rPr lang="en-US" sz="1300" dirty="0" err="1" smtClean="0"/>
              <a:t>apabila</a:t>
            </a:r>
            <a:r>
              <a:rPr lang="en-US" sz="1300" dirty="0" smtClean="0"/>
              <a:t> </a:t>
            </a:r>
            <a:r>
              <a:rPr lang="en-US" sz="1300" dirty="0" err="1" smtClean="0"/>
              <a:t>pendaftar</a:t>
            </a:r>
            <a:r>
              <a:rPr lang="en-US" sz="1300" dirty="0" smtClean="0"/>
              <a:t> </a:t>
            </a:r>
            <a:r>
              <a:rPr lang="en-US" sz="1300" dirty="0" err="1" smtClean="0"/>
              <a:t>lupa</a:t>
            </a:r>
            <a:r>
              <a:rPr lang="en-US" sz="1300" dirty="0" smtClean="0"/>
              <a:t> </a:t>
            </a:r>
            <a:r>
              <a:rPr lang="en-US" sz="1300" dirty="0" err="1" smtClean="0"/>
              <a:t>dengan</a:t>
            </a:r>
            <a:r>
              <a:rPr lang="en-US" sz="1300" dirty="0" smtClean="0"/>
              <a:t> </a:t>
            </a:r>
            <a:r>
              <a:rPr lang="en-US" sz="1300" i="1" dirty="0" smtClean="0"/>
              <a:t>password e</a:t>
            </a:r>
            <a:r>
              <a:rPr lang="en-US" sz="1300" dirty="0" smtClean="0"/>
              <a:t>-</a:t>
            </a:r>
            <a:r>
              <a:rPr lang="en-US" sz="1300" dirty="0" err="1" smtClean="0"/>
              <a:t>Reg</a:t>
            </a:r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Setelah</a:t>
            </a:r>
            <a:r>
              <a:rPr lang="id-ID" baseline="0" dirty="0" smtClean="0"/>
              <a:t> proses pengisian data diri pendaftar selesai, segera cek e-mail pada kotak masuk (inbox) sesuai e-mail yang Saudara telah cantumkan.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i="1" dirty="0" smtClean="0"/>
              <a:t>link </a:t>
            </a:r>
            <a:r>
              <a:rPr lang="en-US" dirty="0" smtClean="0"/>
              <a:t>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e-mail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registrasi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setelahnya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muncul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tampilan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aktivasi</a:t>
            </a:r>
            <a:r>
              <a:rPr lang="en-US" baseline="0" dirty="0" smtClean="0"/>
              <a:t> </a:t>
            </a:r>
            <a:r>
              <a:rPr lang="en-US" i="1" baseline="0" dirty="0" smtClean="0"/>
              <a:t>login</a:t>
            </a:r>
            <a:r>
              <a:rPr lang="en-US" baseline="0" dirty="0" smtClean="0"/>
              <a:t> </a:t>
            </a:r>
            <a:r>
              <a:rPr lang="en-US" i="1" baseline="0" dirty="0" smtClean="0"/>
              <a:t>e</a:t>
            </a:r>
            <a:r>
              <a:rPr lang="en-US" baseline="0" dirty="0" smtClean="0"/>
              <a:t>-Registration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i="1" dirty="0" smtClean="0"/>
              <a:t>e-mail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i="1" baseline="0" dirty="0" smtClean="0"/>
              <a:t>password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pendaftar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Pusat</a:t>
            </a:r>
            <a:r>
              <a:rPr lang="en-US" b="1" dirty="0" smtClean="0"/>
              <a:t> (WP </a:t>
            </a:r>
            <a:r>
              <a:rPr lang="en-US" b="1" dirty="0" err="1" smtClean="0"/>
              <a:t>Badan</a:t>
            </a:r>
            <a:r>
              <a:rPr lang="en-US" b="1" dirty="0" smtClean="0"/>
              <a:t>)</a:t>
            </a:r>
            <a:r>
              <a:rPr lang="en-US" dirty="0" smtClean="0"/>
              <a:t>/</a:t>
            </a:r>
            <a:r>
              <a:rPr lang="en-US" b="1" dirty="0" err="1" smtClean="0"/>
              <a:t>Induk</a:t>
            </a:r>
            <a:r>
              <a:rPr lang="en-US" b="1" dirty="0" smtClean="0"/>
              <a:t> (WP OP)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Cabang</a:t>
            </a:r>
            <a:r>
              <a:rPr lang="en-US" baseline="0" dirty="0" smtClean="0"/>
              <a:t>/OPPT</a:t>
            </a:r>
          </a:p>
          <a:p>
            <a:pPr>
              <a:buFont typeface="Wingdings" pitchFamily="2" charset="2"/>
              <a:buChar char="Ø"/>
            </a:pPr>
            <a:r>
              <a:rPr lang="en-US" b="1" baseline="0" dirty="0" err="1" smtClean="0"/>
              <a:t>Cabang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pendaftar</a:t>
            </a:r>
            <a:r>
              <a:rPr lang="en-US" baseline="0" dirty="0" smtClean="0"/>
              <a:t> </a:t>
            </a:r>
            <a:r>
              <a:rPr lang="en-US" b="1" baseline="0" dirty="0" smtClean="0"/>
              <a:t>(WP </a:t>
            </a:r>
            <a:r>
              <a:rPr lang="en-US" b="1" baseline="0" dirty="0" err="1" smtClean="0"/>
              <a:t>Badan</a:t>
            </a:r>
            <a:r>
              <a:rPr lang="en-US" b="1" baseline="0" dirty="0" smtClean="0"/>
              <a:t>) </a:t>
            </a:r>
            <a:r>
              <a:rPr lang="en-US" baseline="0" dirty="0" smtClean="0"/>
              <a:t>yang </a:t>
            </a:r>
            <a:r>
              <a:rPr lang="en-US" baseline="0" dirty="0" err="1" smtClean="0"/>
              <a:t>berstatus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Cabang</a:t>
            </a:r>
            <a:endParaRPr lang="en-US" baseline="0" dirty="0" smtClean="0"/>
          </a:p>
          <a:p>
            <a:pPr defTabSz="990478">
              <a:buFont typeface="Wingdings" pitchFamily="2" charset="2"/>
              <a:buChar char="Ø"/>
              <a:defRPr/>
            </a:pPr>
            <a:r>
              <a:rPr lang="en-US" b="1" baseline="0" dirty="0" smtClean="0"/>
              <a:t>OPPT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pendaftar</a:t>
            </a:r>
            <a:r>
              <a:rPr lang="en-US" baseline="0" dirty="0" smtClean="0"/>
              <a:t> </a:t>
            </a:r>
            <a:r>
              <a:rPr lang="en-US" b="1" baseline="0" dirty="0" smtClean="0"/>
              <a:t>(WP OP) </a:t>
            </a:r>
            <a:r>
              <a:rPr lang="en-US" baseline="0" dirty="0" smtClean="0"/>
              <a:t>yang </a:t>
            </a:r>
            <a:r>
              <a:rPr lang="en-US" baseline="0" dirty="0" err="1" smtClean="0"/>
              <a:t>berstatus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Cabang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pengiriman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lampiran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manual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pos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nomor</a:t>
            </a:r>
            <a:r>
              <a:rPr lang="en-US" baseline="0" dirty="0" smtClean="0"/>
              <a:t> token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dikirimkan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i="1" baseline="0" dirty="0" smtClean="0"/>
              <a:t>e-mail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pendaftar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52F8-52D7-4F49-94B0-3529891095C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28688" y="123825"/>
            <a:ext cx="4252912" cy="8048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2000" dirty="0">
                <a:latin typeface="+mj-lt"/>
                <a:ea typeface="+mj-ea"/>
                <a:cs typeface="+mj-cs"/>
              </a:rPr>
              <a:t>Kementerian Keuangan Republik Indonesia</a:t>
            </a:r>
            <a:br>
              <a:rPr lang="id-ID" sz="2000" dirty="0">
                <a:latin typeface="+mj-lt"/>
                <a:ea typeface="+mj-ea"/>
                <a:cs typeface="+mj-cs"/>
              </a:rPr>
            </a:br>
            <a:r>
              <a:rPr lang="id-ID" sz="2000" dirty="0">
                <a:latin typeface="+mj-lt"/>
                <a:ea typeface="+mj-ea"/>
                <a:cs typeface="+mj-cs"/>
              </a:rPr>
              <a:t>Direktorat Jenderal Pajak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6C8D-2EEF-432D-96CD-08C970224B8B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931CA-C613-4285-BA74-3EB3202D5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teri Penyuluhan\Desktop\Perhati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9388"/>
            <a:ext cx="2286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7846" y="685800"/>
            <a:ext cx="701515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id-ID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2844" y="2362201"/>
            <a:ext cx="8848756" cy="4191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D613-B9F3-4810-BEF8-001D9C3C9267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5DAE-D302-4A58-AD9E-E4E38FC06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A2F3-2E33-4977-8AA9-43F111F2D253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F7072-FCDB-4E1A-9133-7AB646074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7FD4-C19A-4790-96B1-C8E9817BA4D1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CF620-3895-4AEF-B177-B781BB0B0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BDF2-1BBD-496E-9964-4A83504FC571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BC77-3A4E-498A-BE2C-1C5D3C430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7000-1DAD-4553-BE83-87A1D66D9A94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D980-90CB-4242-94D8-D0AE3278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JUDUL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B03E7-1D4A-4393-B18C-87AA3BE15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7C5E4-C451-43DA-B00D-C68F01A62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28914" y="123998"/>
            <a:ext cx="4252686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Kementerian Keuangan Republik Indonesia</a:t>
            </a:r>
            <a:br>
              <a:rPr lang="id-ID" sz="2000" dirty="0" smtClean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id-ID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Direktorat Jenderal Pajak</a:t>
            </a:r>
            <a:endParaRPr lang="id-ID" sz="2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d-ID" dirty="0" smtClean="0"/>
              <a:t>SUB JUDUL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A5853-565D-4971-B67B-E1D92AF700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61A97-6F92-4F0B-97A9-15C5960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4AC49-3185-47B6-B722-E446A6D3E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9507D-44BB-45B7-A759-78E933058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9AD8-20D6-4709-AD78-D2B112A8B5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A4646-CE46-44C1-9F71-257C18C49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87287-06FE-4BB9-A38A-81A6E9B0C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1825A-0255-42DC-A9C0-BBEB347D3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D649-9C66-4E2F-AA50-292DD5696D7F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75A76-9083-4E04-89DC-9C22108F0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FABFD-E9DA-4F43-832D-9A2629334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7F8BA-5473-4B20-95B5-7E9A30F06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A63A4-9132-43CA-965A-5AB1340BE1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253E1-DE6D-42A5-90D1-4E10365DD5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39D85-0487-4478-A876-3F3DFB3A6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4B3F3-12EF-43B0-8E51-86CC61608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9AD8-20D6-4709-AD78-D2B112A8B5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A4646-CE46-44C1-9F71-257C18C49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 rot="-900000">
            <a:off x="923957" y="1537796"/>
            <a:ext cx="1627187" cy="1765300"/>
            <a:chOff x="106696762" y="88416829"/>
            <a:chExt cx="1068672" cy="1108091"/>
          </a:xfrm>
        </p:grpSpPr>
        <p:sp>
          <p:nvSpPr>
            <p:cNvPr id="15" name="Rectangle 16" hidden="1"/>
            <p:cNvSpPr>
              <a:spLocks noChangeArrowheads="1" noChangeShapeType="1"/>
            </p:cNvSpPr>
            <p:nvPr/>
          </p:nvSpPr>
          <p:spPr bwMode="auto">
            <a:xfrm>
              <a:off x="106696762" y="88416829"/>
              <a:ext cx="1068672" cy="1108091"/>
            </a:xfrm>
            <a:prstGeom prst="rect">
              <a:avLst/>
            </a:prstGeom>
            <a:solidFill>
              <a:srgbClr val="FFFFFF"/>
            </a:soli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id-ID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Rectangle 17"/>
            <p:cNvSpPr>
              <a:spLocks noChangeArrowheads="1" noChangeShapeType="1"/>
            </p:cNvSpPr>
            <p:nvPr/>
          </p:nvSpPr>
          <p:spPr bwMode="auto">
            <a:xfrm>
              <a:off x="107122879" y="88882371"/>
              <a:ext cx="642548" cy="642547"/>
            </a:xfrm>
            <a:prstGeom prst="rect">
              <a:avLst/>
            </a:prstGeom>
            <a:gradFill rotWithShape="1">
              <a:gsLst>
                <a:gs pos="0">
                  <a:srgbClr val="6699CC"/>
                </a:gs>
                <a:gs pos="100000">
                  <a:srgbClr val="FFFFFF"/>
                </a:gs>
              </a:gsLst>
              <a:lin ang="2700000" scaled="1"/>
            </a:gra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id-ID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 noChangeShapeType="1"/>
            </p:cNvSpPr>
            <p:nvPr/>
          </p:nvSpPr>
          <p:spPr bwMode="auto">
            <a:xfrm>
              <a:off x="106915147" y="88416833"/>
              <a:ext cx="508683" cy="481907"/>
            </a:xfrm>
            <a:prstGeom prst="rect">
              <a:avLst/>
            </a:prstGeom>
            <a:gradFill rotWithShape="1">
              <a:gsLst>
                <a:gs pos="0">
                  <a:srgbClr val="E6CCCC"/>
                </a:gs>
                <a:gs pos="100000">
                  <a:srgbClr val="FFFFFF"/>
                </a:gs>
              </a:gsLst>
              <a:lin ang="18900000" scaled="1"/>
            </a:gra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id-ID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 noChangeShapeType="1"/>
            </p:cNvSpPr>
            <p:nvPr/>
          </p:nvSpPr>
          <p:spPr bwMode="auto">
            <a:xfrm>
              <a:off x="106696765" y="88835556"/>
              <a:ext cx="428360" cy="4283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18900000" scaled="1"/>
            </a:gra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id-ID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919194" y="1545733"/>
            <a:ext cx="8153400" cy="1739900"/>
            <a:chOff x="637" y="1266"/>
            <a:chExt cx="4634" cy="1096"/>
          </a:xfrm>
        </p:grpSpPr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637" y="2068"/>
              <a:ext cx="4634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id-ID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1239" y="1266"/>
              <a:ext cx="0" cy="1096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id-ID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22" name="Picture 4" descr="D:\FFOutput\Nama\Terima kasih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94" y="1661621"/>
            <a:ext cx="57848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Materi Penyuluhan\Desktop\Cap Bangga Bayar Paj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119" y="2428383"/>
            <a:ext cx="23622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 descr="C:\Agt19022013\Drop Box Part 3 (08 November 2012)\Keranjang Materi Penyuluhan\Kojibs Lengkap\Kojib GIF\kojib merde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69" y="3555508"/>
            <a:ext cx="2286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9AD8-20D6-4709-AD78-D2B112A8B5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A4646-CE46-44C1-9F71-257C18C49B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7846" y="685800"/>
            <a:ext cx="7015154" cy="114300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Click to edit Master title style</a:t>
            </a:r>
            <a:endParaRPr lang="id-ID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2875" y="2362200"/>
            <a:ext cx="8848725" cy="4191000"/>
          </a:xfrm>
        </p:spPr>
        <p:txBody>
          <a:bodyPr/>
          <a:lstStyle/>
          <a:p>
            <a:pPr lvl="0" algn="just"/>
            <a:r>
              <a:rPr lang="en-US" smtClean="0"/>
              <a:t>Click to edit Master text styles</a:t>
            </a:r>
          </a:p>
          <a:p>
            <a:pPr lvl="1" algn="just"/>
            <a:r>
              <a:rPr lang="en-US" smtClean="0"/>
              <a:t>Second level</a:t>
            </a:r>
          </a:p>
        </p:txBody>
      </p:sp>
      <p:pic>
        <p:nvPicPr>
          <p:cNvPr id="10" name="Picture 3" descr="C:\Users\Materi Penyuluhan\Desktop\Perhati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9388"/>
            <a:ext cx="2286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FBD42-5104-4AF9-9C7B-469AEA405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75674-01A4-441C-89A4-C7A574A49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0F39F-FC98-4239-A676-97D5034597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7EFC0-5B8C-4F20-8BAA-EF88D3C5A3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BDF48-E606-4CB6-BBBF-297F4B3F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B6ED6-6AC2-4757-99C1-ED986DE5B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C4488-76AE-49C2-9EE2-56641ECA7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402BE-FFF2-4C23-B17D-D54CA4B0D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C46B-46ED-4098-B09B-4D8A0485D415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F7C7F-3CC4-4BEB-9F32-4083EBEE9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792B3-AD6A-4874-9766-790DF54D8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AF713-A27D-486E-A5A6-7E838C042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8849-60E0-427D-8708-E8CB8FDEC33D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6BB3A-4DC5-42AF-9DC1-B0561276A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320F6-ACCB-4D88-9B2F-4D463F483C0D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E0BD-5029-41F1-888E-BC4F75108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838B-C062-48C9-8CED-850CC803904F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BA28E-1BE1-41F2-B95F-388BABCA9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7B53-1E9E-48BF-A765-3F3E8392781F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46BF-7AC0-417E-941D-78C33798B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 rot="-900000">
            <a:off x="771525" y="2268538"/>
            <a:ext cx="1627188" cy="1765300"/>
            <a:chOff x="106696762" y="88416829"/>
            <a:chExt cx="1068672" cy="1108091"/>
          </a:xfrm>
        </p:grpSpPr>
        <p:sp>
          <p:nvSpPr>
            <p:cNvPr id="3" name="Rectangle 16" hidden="1"/>
            <p:cNvSpPr>
              <a:spLocks noChangeArrowheads="1" noChangeShapeType="1"/>
            </p:cNvSpPr>
            <p:nvPr/>
          </p:nvSpPr>
          <p:spPr bwMode="auto">
            <a:xfrm>
              <a:off x="106696762" y="88416829"/>
              <a:ext cx="1068672" cy="1108091"/>
            </a:xfrm>
            <a:prstGeom prst="rect">
              <a:avLst/>
            </a:prstGeom>
            <a:solidFill>
              <a:srgbClr val="FFFFFF"/>
            </a:soli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Calibri" pitchFamily="34" charset="0"/>
                <a:cs typeface="+mn-cs"/>
              </a:endParaRPr>
            </a:p>
          </p:txBody>
        </p:sp>
        <p:sp>
          <p:nvSpPr>
            <p:cNvPr id="4" name="Rectangle 17"/>
            <p:cNvSpPr>
              <a:spLocks noChangeArrowheads="1" noChangeShapeType="1"/>
            </p:cNvSpPr>
            <p:nvPr/>
          </p:nvSpPr>
          <p:spPr bwMode="auto">
            <a:xfrm>
              <a:off x="107122750" y="88881956"/>
              <a:ext cx="642246" cy="642732"/>
            </a:xfrm>
            <a:prstGeom prst="rect">
              <a:avLst/>
            </a:prstGeom>
            <a:gradFill rotWithShape="1">
              <a:gsLst>
                <a:gs pos="0">
                  <a:srgbClr val="6699CC"/>
                </a:gs>
                <a:gs pos="100000">
                  <a:srgbClr val="FFFFFF"/>
                </a:gs>
              </a:gsLst>
              <a:lin ang="2700000" scaled="1"/>
            </a:gra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Calibri" pitchFamily="34" charset="0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 noChangeShapeType="1"/>
            </p:cNvSpPr>
            <p:nvPr/>
          </p:nvSpPr>
          <p:spPr bwMode="auto">
            <a:xfrm>
              <a:off x="106913930" y="88416538"/>
              <a:ext cx="508792" cy="482299"/>
            </a:xfrm>
            <a:prstGeom prst="rect">
              <a:avLst/>
            </a:prstGeom>
            <a:gradFill rotWithShape="1">
              <a:gsLst>
                <a:gs pos="0">
                  <a:srgbClr val="E6CCCC"/>
                </a:gs>
                <a:gs pos="100000">
                  <a:srgbClr val="FFFFFF"/>
                </a:gs>
              </a:gsLst>
              <a:lin ang="18900000" scaled="1"/>
            </a:gra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Calibri" pitchFamily="34" charset="0"/>
                <a:cs typeface="+mn-cs"/>
              </a:endParaRPr>
            </a:p>
          </p:txBody>
        </p:sp>
        <p:sp>
          <p:nvSpPr>
            <p:cNvPr id="6" name="Rectangle 19"/>
            <p:cNvSpPr>
              <a:spLocks noChangeArrowheads="1" noChangeShapeType="1"/>
            </p:cNvSpPr>
            <p:nvPr/>
          </p:nvSpPr>
          <p:spPr bwMode="auto">
            <a:xfrm>
              <a:off x="106696055" y="88834382"/>
              <a:ext cx="428512" cy="4284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18900000" scaled="1"/>
            </a:gra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6763" y="2278063"/>
            <a:ext cx="8153400" cy="1739900"/>
            <a:chOff x="637" y="1266"/>
            <a:chExt cx="4634" cy="1096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637" y="2068"/>
              <a:ext cx="4634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1239" y="1266"/>
              <a:ext cx="0" cy="1096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pic>
        <p:nvPicPr>
          <p:cNvPr id="10" name="Picture 4" descr="D:\FFOutput\Nama\Terima kasih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393950"/>
            <a:ext cx="57848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792B3-AD6A-4874-9766-790DF54D8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AF713-A27D-486E-A5A6-7E838C042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CED613-B9F3-4810-BEF8-001D9C3C9267}" type="datetimeFigureOut">
              <a:rPr lang="en-US" smtClean="0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9185DAE-D302-4A58-AD9E-E4E38FC06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C58D9AD8-20D6-4709-AD78-D2B112A8B5E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1" hangingPunct="1">
                <a:defRPr/>
              </a:pPr>
              <a:t>3/25/2015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3D7A4646-CE46-44C1-9F71-257C18C49B8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43042" y="1000108"/>
            <a:ext cx="6286543" cy="4143404"/>
            <a:chOff x="1857357" y="1264134"/>
            <a:chExt cx="5715039" cy="3477776"/>
          </a:xfrm>
        </p:grpSpPr>
        <p:pic>
          <p:nvPicPr>
            <p:cNvPr id="1027" name="Picture 3" descr="C:\Documents and Settings\Administrator\Desktop\ereg_01.jpg"/>
            <p:cNvPicPr>
              <a:picLocks noChangeAspect="1" noChangeArrowheads="1"/>
            </p:cNvPicPr>
            <p:nvPr/>
          </p:nvPicPr>
          <p:blipFill>
            <a:blip r:embed="rId2" cstate="print"/>
            <a:srcRect l="2440" t="1217" r="1450" b="73947"/>
            <a:stretch>
              <a:fillRect/>
            </a:stretch>
          </p:blipFill>
          <p:spPr bwMode="auto">
            <a:xfrm>
              <a:off x="1857357" y="3242640"/>
              <a:ext cx="5572164" cy="1499270"/>
            </a:xfrm>
            <a:prstGeom prst="rect">
              <a:avLst/>
            </a:prstGeom>
            <a:noFill/>
          </p:spPr>
        </p:pic>
        <p:pic>
          <p:nvPicPr>
            <p:cNvPr id="1028" name="Picture 4" descr="H:\e-FIN\orang pakai laptop.jpg"/>
            <p:cNvPicPr>
              <a:picLocks noChangeAspect="1" noChangeArrowheads="1"/>
            </p:cNvPicPr>
            <p:nvPr/>
          </p:nvPicPr>
          <p:blipFill>
            <a:blip r:embed="rId3" cstate="print"/>
            <a:srcRect l="8594" t="1846" r="17442"/>
            <a:stretch>
              <a:fillRect/>
            </a:stretch>
          </p:blipFill>
          <p:spPr bwMode="auto">
            <a:xfrm>
              <a:off x="5754757" y="1264134"/>
              <a:ext cx="1817639" cy="2571936"/>
            </a:xfrm>
            <a:prstGeom prst="rect">
              <a:avLst/>
            </a:prstGeom>
            <a:noFill/>
          </p:spPr>
        </p:pic>
      </p:grpSp>
      <p:sp>
        <p:nvSpPr>
          <p:cNvPr id="6" name="Subtitle 2"/>
          <p:cNvSpPr txBox="1">
            <a:spLocks/>
          </p:cNvSpPr>
          <p:nvPr/>
        </p:nvSpPr>
        <p:spPr bwMode="auto">
          <a:xfrm>
            <a:off x="228600" y="6324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id-I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J.091/KUP/S/014/2014-00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-235" b="3350"/>
          <a:stretch>
            <a:fillRect/>
          </a:stretch>
        </p:blipFill>
        <p:spPr bwMode="auto">
          <a:xfrm>
            <a:off x="214314" y="1000108"/>
            <a:ext cx="80724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02671" y="3189514"/>
            <a:ext cx="4178212" cy="116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500694" y="3714752"/>
            <a:ext cx="3071834" cy="1214446"/>
          </a:xfrm>
          <a:prstGeom prst="wedgeRoundRectCallout">
            <a:avLst>
              <a:gd name="adj1" fmla="val -44212"/>
              <a:gd name="adj2" fmla="val -8196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i="1" dirty="0" smtClean="0"/>
              <a:t>link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mengaktifkan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,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berhasil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salinlah</a:t>
            </a:r>
            <a:r>
              <a:rPr lang="en-US" sz="1400" dirty="0" smtClean="0"/>
              <a:t> </a:t>
            </a:r>
            <a:r>
              <a:rPr lang="en-US" sz="1400" i="1" dirty="0" smtClean="0"/>
              <a:t>link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i="1" dirty="0" smtClean="0"/>
              <a:t>browser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Aktivasi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pendaftar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357554" y="1785926"/>
            <a:ext cx="1000132" cy="428628"/>
          </a:xfrm>
          <a:prstGeom prst="wedgeRectCallout">
            <a:avLst>
              <a:gd name="adj1" fmla="val -30629"/>
              <a:gd name="adj2" fmla="val -1152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browser</a:t>
            </a:r>
            <a:endParaRPr lang="en-US" sz="1400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-341" r="111" b="3750"/>
          <a:stretch>
            <a:fillRect/>
          </a:stretch>
        </p:blipFill>
        <p:spPr bwMode="auto">
          <a:xfrm>
            <a:off x="285720" y="1000108"/>
            <a:ext cx="45932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b="2997"/>
          <a:stretch>
            <a:fillRect/>
          </a:stretch>
        </p:blipFill>
        <p:spPr bwMode="auto">
          <a:xfrm>
            <a:off x="2857488" y="2500306"/>
            <a:ext cx="5357850" cy="403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12843" r="56755" b="74805"/>
          <a:stretch>
            <a:fillRect/>
          </a:stretch>
        </p:blipFill>
        <p:spPr bwMode="auto">
          <a:xfrm>
            <a:off x="2857488" y="2938972"/>
            <a:ext cx="3793168" cy="925651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4429124" y="4018899"/>
            <a:ext cx="1699971" cy="767423"/>
          </a:xfrm>
          <a:prstGeom prst="wedgeRoundRectCallout">
            <a:avLst>
              <a:gd name="adj1" fmla="val 49136"/>
              <a:gd name="adj2" fmla="val -9617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“</a:t>
            </a:r>
            <a:r>
              <a:rPr lang="en-US" sz="1400" u="sng" dirty="0" smtClean="0"/>
              <a:t>Login </a:t>
            </a:r>
            <a:r>
              <a:rPr lang="en-US" sz="1400" u="sng" dirty="0" err="1" smtClean="0"/>
              <a:t>disini</a:t>
            </a:r>
            <a:r>
              <a:rPr lang="en-US" sz="1400" dirty="0" smtClean="0"/>
              <a:t>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i="1" dirty="0" smtClean="0"/>
              <a:t>login</a:t>
            </a:r>
            <a:endParaRPr lang="en-US" sz="1400" i="1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5004665" y="1431797"/>
            <a:ext cx="1000132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71480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Aktivasi</a:t>
            </a:r>
            <a:r>
              <a:rPr lang="en-US" dirty="0" smtClean="0"/>
              <a:t> login </a:t>
            </a:r>
            <a:r>
              <a:rPr lang="en-US" i="1" dirty="0" smtClean="0"/>
              <a:t>e-</a:t>
            </a:r>
            <a:r>
              <a:rPr lang="en-US" i="1" dirty="0" err="1" smtClean="0"/>
              <a:t>Reg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85720" y="4500570"/>
            <a:ext cx="2357454" cy="785818"/>
          </a:xfrm>
          <a:prstGeom prst="wedgeRoundRectCallout">
            <a:avLst>
              <a:gd name="adj1" fmla="val -22218"/>
              <a:gd name="adj2" fmla="val -9542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-243" b="3279"/>
          <a:stretch>
            <a:fillRect/>
          </a:stretch>
        </p:blipFill>
        <p:spPr bwMode="auto">
          <a:xfrm>
            <a:off x="285720" y="1050050"/>
            <a:ext cx="8001056" cy="559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Brace 2"/>
          <p:cNvSpPr/>
          <p:nvPr/>
        </p:nvSpPr>
        <p:spPr>
          <a:xfrm flipH="1">
            <a:off x="4847813" y="2744437"/>
            <a:ext cx="142876" cy="42862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93809" y="2643182"/>
            <a:ext cx="2143140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Ketik</a:t>
            </a:r>
            <a:r>
              <a:rPr lang="en-US" sz="1400" dirty="0" smtClean="0"/>
              <a:t> </a:t>
            </a:r>
            <a:r>
              <a:rPr lang="en-US" sz="1400" dirty="0" err="1" smtClean="0"/>
              <a:t>alamat</a:t>
            </a:r>
            <a:r>
              <a:rPr lang="en-US" sz="1400" dirty="0" smtClean="0"/>
              <a:t> </a:t>
            </a:r>
            <a:r>
              <a:rPr lang="en-US" sz="1400" i="1" dirty="0" smtClean="0"/>
              <a:t>e-mail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i="1" dirty="0" smtClean="0"/>
              <a:t>password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929190" y="3643314"/>
            <a:ext cx="1357322" cy="500066"/>
          </a:xfrm>
          <a:prstGeom prst="wedgeRoundRectCallout">
            <a:avLst>
              <a:gd name="adj1" fmla="val -48658"/>
              <a:gd name="adj2" fmla="val -9252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“Login”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4404" y="5593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Login </a:t>
            </a:r>
            <a:r>
              <a:rPr lang="en-US" i="1" dirty="0" smtClean="0"/>
              <a:t>e-Registration</a:t>
            </a:r>
            <a:endParaRPr lang="en-US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-248" b="3454"/>
          <a:stretch>
            <a:fillRect/>
          </a:stretch>
        </p:blipFill>
        <p:spPr bwMode="auto">
          <a:xfrm>
            <a:off x="285720" y="1050050"/>
            <a:ext cx="8001056" cy="559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357158" y="2960616"/>
            <a:ext cx="1285884" cy="857256"/>
          </a:xfrm>
          <a:prstGeom prst="wedgeRoundRectCallout">
            <a:avLst>
              <a:gd name="adj1" fmla="val -21385"/>
              <a:gd name="adj2" fmla="val -7663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menu “</a:t>
            </a:r>
            <a:r>
              <a:rPr lang="en-US" sz="1400" dirty="0" err="1" smtClean="0"/>
              <a:t>Permohonan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Pendaftaran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(1/15)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t="-227" b="3145"/>
          <a:stretch>
            <a:fillRect/>
          </a:stretch>
        </p:blipFill>
        <p:spPr bwMode="auto">
          <a:xfrm>
            <a:off x="285720" y="1050050"/>
            <a:ext cx="8001056" cy="559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Brace 3"/>
          <p:cNvSpPr/>
          <p:nvPr/>
        </p:nvSpPr>
        <p:spPr>
          <a:xfrm rot="10800000">
            <a:off x="6294586" y="3101626"/>
            <a:ext cx="206240" cy="121506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572264" y="3357562"/>
            <a:ext cx="1714512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data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500826" y="5857892"/>
            <a:ext cx="1857388" cy="835514"/>
          </a:xfrm>
          <a:prstGeom prst="wedgeRoundRectCallout">
            <a:avLst>
              <a:gd name="adj1" fmla="val 26313"/>
              <a:gd name="adj2" fmla="val -16667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766040" y="2672999"/>
            <a:ext cx="500066" cy="179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3353517" y="3964785"/>
            <a:ext cx="214314" cy="128588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74790" y="4786322"/>
            <a:ext cx="2571768" cy="15001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 smtClean="0"/>
              <a:t>Pilih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status yang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miliki</a:t>
            </a:r>
            <a:r>
              <a:rPr lang="en-US" sz="1400" dirty="0" smtClean="0"/>
              <a:t>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pusat</a:t>
            </a:r>
            <a:endParaRPr lang="en-US" sz="1400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cabang</a:t>
            </a:r>
            <a:r>
              <a:rPr lang="en-US" sz="1400" dirty="0" smtClean="0"/>
              <a:t>, </a:t>
            </a:r>
            <a:r>
              <a:rPr lang="en-US" sz="1400" dirty="0" err="1" smtClean="0"/>
              <a:t>atau</a:t>
            </a:r>
            <a:endParaRPr lang="en-US" sz="1400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en-US" sz="1400" dirty="0" err="1" smtClean="0"/>
              <a:t>Orang</a:t>
            </a:r>
            <a:r>
              <a:rPr lang="en-US" sz="1400" dirty="0" smtClean="0"/>
              <a:t> </a:t>
            </a:r>
            <a:r>
              <a:rPr lang="en-US" sz="1400" dirty="0" err="1" smtClean="0"/>
              <a:t>Pribadi</a:t>
            </a:r>
            <a:r>
              <a:rPr lang="en-US" sz="1400" dirty="0" smtClean="0"/>
              <a:t> </a:t>
            </a:r>
            <a:r>
              <a:rPr lang="en-US" sz="1400" dirty="0" err="1" smtClean="0"/>
              <a:t>Pengusaha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 (OPPT)</a:t>
            </a:r>
            <a:endParaRPr lang="en-US" sz="1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786314" y="4786322"/>
            <a:ext cx="2786082" cy="1071570"/>
          </a:xfrm>
          <a:prstGeom prst="wedgeRoundRectCallout">
            <a:avLst>
              <a:gd name="adj1" fmla="val -22503"/>
              <a:gd name="adj2" fmla="val -7663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Selanjutnya</a:t>
            </a:r>
            <a:r>
              <a:rPr lang="en-US" sz="1400" dirty="0" smtClean="0"/>
              <a:t>, </a:t>
            </a:r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NPWP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status </a:t>
            </a:r>
            <a:r>
              <a:rPr lang="en-US" sz="1400" dirty="0" err="1" smtClean="0"/>
              <a:t>pendaftar</a:t>
            </a:r>
            <a:r>
              <a:rPr lang="id-ID" sz="1400" dirty="0" smtClean="0"/>
              <a:t> (diisi khusus untuk pendaftar yang berstatus cabang atau WP OPPT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(2/15)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96" y="1071546"/>
            <a:ext cx="8008479" cy="5572164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3305994" y="2714620"/>
            <a:ext cx="2766204" cy="357190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Nama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286116" y="2857496"/>
            <a:ext cx="2786082" cy="448506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gelar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id-ID" sz="1400" dirty="0" smtClean="0"/>
              <a:t> (contoh: Dr., H., Hj, dst)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86116" y="3071810"/>
            <a:ext cx="2786082" cy="500066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lahir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26268" y="3429000"/>
            <a:ext cx="2317698" cy="510005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NIK yang </a:t>
            </a:r>
            <a:r>
              <a:rPr lang="en-US" sz="1400" dirty="0" err="1" smtClean="0"/>
              <a:t>tertera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KTP</a:t>
            </a:r>
            <a:endParaRPr lang="en-US" sz="1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714876" y="3000372"/>
            <a:ext cx="2786082" cy="500066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tanggal</a:t>
            </a:r>
            <a:r>
              <a:rPr lang="en-US" sz="1400" dirty="0" smtClean="0"/>
              <a:t> </a:t>
            </a:r>
            <a:r>
              <a:rPr lang="en-US" sz="1400" dirty="0" err="1" smtClean="0"/>
              <a:t>lahir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143636" y="2837618"/>
            <a:ext cx="2786082" cy="448506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gelar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id-ID" sz="1400" dirty="0" smtClean="0"/>
              <a:t> (contoh: S.H., S.E., dst)</a:t>
            </a:r>
            <a:endParaRPr lang="en-US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143636" y="5522445"/>
            <a:ext cx="1857388" cy="835513"/>
          </a:xfrm>
          <a:prstGeom prst="wedgeRoundRectCallout">
            <a:avLst>
              <a:gd name="adj1" fmla="val 43250"/>
              <a:gd name="adj2" fmla="val -7547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2247204" y="2686726"/>
            <a:ext cx="500066" cy="179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(3/15)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-216" b="3274"/>
          <a:stretch>
            <a:fillRect/>
          </a:stretch>
        </p:blipFill>
        <p:spPr bwMode="auto">
          <a:xfrm>
            <a:off x="285720" y="1050050"/>
            <a:ext cx="8001056" cy="559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7168" t="48335" r="43363" b="38861"/>
          <a:stretch>
            <a:fillRect/>
          </a:stretch>
        </p:blipFill>
        <p:spPr bwMode="auto">
          <a:xfrm>
            <a:off x="3143240" y="3786190"/>
            <a:ext cx="268189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ular Callout 14"/>
          <p:cNvSpPr/>
          <p:nvPr/>
        </p:nvSpPr>
        <p:spPr>
          <a:xfrm>
            <a:off x="5643570" y="3143248"/>
            <a:ext cx="1571636" cy="571504"/>
          </a:xfrm>
          <a:prstGeom prst="wedgeRoundRectCallout">
            <a:avLst>
              <a:gd name="adj1" fmla="val -40438"/>
              <a:gd name="adj2" fmla="val 8414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status </a:t>
            </a:r>
            <a:r>
              <a:rPr lang="en-US" sz="1400" dirty="0" err="1" smtClean="0"/>
              <a:t>pernikahan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247204" y="2664954"/>
            <a:ext cx="500066" cy="179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(4/15)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-285" b="3391"/>
          <a:stretch>
            <a:fillRect/>
          </a:stretch>
        </p:blipFill>
        <p:spPr bwMode="auto">
          <a:xfrm>
            <a:off x="316464" y="1071546"/>
            <a:ext cx="7970312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7168" t="52199" r="39823" b="23837"/>
          <a:stretch>
            <a:fillRect/>
          </a:stretch>
        </p:blipFill>
        <p:spPr bwMode="auto">
          <a:xfrm>
            <a:off x="3143240" y="4000504"/>
            <a:ext cx="2857488" cy="21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5429256" y="3286124"/>
            <a:ext cx="1500198" cy="571504"/>
          </a:xfrm>
          <a:prstGeom prst="wedgeRoundRectCallout">
            <a:avLst>
              <a:gd name="adj1" fmla="val -45038"/>
              <a:gd name="adj2" fmla="val 9067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</a:t>
            </a:r>
            <a:r>
              <a:rPr lang="en-US" sz="1400" dirty="0" err="1" smtClean="0"/>
              <a:t>kebangsaan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264212" y="2688851"/>
            <a:ext cx="500066" cy="179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(5/15)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-295" b="3444"/>
          <a:stretch>
            <a:fillRect/>
          </a:stretch>
        </p:blipFill>
        <p:spPr bwMode="auto">
          <a:xfrm>
            <a:off x="318052" y="1073426"/>
            <a:ext cx="7968724" cy="55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ounded Rectangular Callout 39"/>
          <p:cNvSpPr/>
          <p:nvPr/>
        </p:nvSpPr>
        <p:spPr>
          <a:xfrm>
            <a:off x="3214678" y="4173197"/>
            <a:ext cx="2757502" cy="470241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e-mail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gunakan</a:t>
            </a:r>
            <a:endParaRPr lang="en-US" sz="14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3214678" y="3897384"/>
            <a:ext cx="2759782" cy="495296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nomor</a:t>
            </a:r>
            <a:r>
              <a:rPr lang="en-US" sz="1400" dirty="0" smtClean="0"/>
              <a:t> </a:t>
            </a:r>
            <a:r>
              <a:rPr lang="en-US" sz="1400" dirty="0" err="1" smtClean="0"/>
              <a:t>handphone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14678" y="3643314"/>
            <a:ext cx="2759782" cy="495296"/>
          </a:xfrm>
          <a:prstGeom prst="wedgeRoundRectCallout">
            <a:avLst>
              <a:gd name="adj1" fmla="val -21565"/>
              <a:gd name="adj2" fmla="val 6806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nomor</a:t>
            </a:r>
            <a:r>
              <a:rPr lang="en-US" sz="1400" dirty="0" smtClean="0"/>
              <a:t> </a:t>
            </a:r>
            <a:r>
              <a:rPr lang="en-US" sz="1400" dirty="0" err="1" smtClean="0"/>
              <a:t>telpon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264212" y="2676787"/>
            <a:ext cx="500066" cy="179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143636" y="5532384"/>
            <a:ext cx="1857388" cy="857256"/>
          </a:xfrm>
          <a:prstGeom prst="wedgeRoundRectCallout">
            <a:avLst>
              <a:gd name="adj1" fmla="val 38904"/>
              <a:gd name="adj2" fmla="val -7535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(6/15)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t="-273" b="3066"/>
          <a:stretch>
            <a:fillRect/>
          </a:stretch>
        </p:blipFill>
        <p:spPr bwMode="auto">
          <a:xfrm>
            <a:off x="309586" y="1071546"/>
            <a:ext cx="79771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Brace 2"/>
          <p:cNvSpPr/>
          <p:nvPr/>
        </p:nvSpPr>
        <p:spPr>
          <a:xfrm>
            <a:off x="1857356" y="3000372"/>
            <a:ext cx="256538" cy="101007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051932"/>
            <a:ext cx="1785918" cy="8771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Pilih dan/atau is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penghasilan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4" name="Left Brace 3"/>
          <p:cNvSpPr/>
          <p:nvPr/>
        </p:nvSpPr>
        <p:spPr>
          <a:xfrm>
            <a:off x="1857356" y="4143380"/>
            <a:ext cx="245995" cy="85725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143380"/>
            <a:ext cx="1773615" cy="8972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Pilih dan i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usaha</a:t>
            </a:r>
            <a:endParaRPr lang="en-US" sz="1400" dirty="0"/>
          </a:p>
        </p:txBody>
      </p:sp>
      <p:sp>
        <p:nvSpPr>
          <p:cNvPr id="5" name="Left Brace 4"/>
          <p:cNvSpPr/>
          <p:nvPr/>
        </p:nvSpPr>
        <p:spPr>
          <a:xfrm>
            <a:off x="1857356" y="5143512"/>
            <a:ext cx="245996" cy="92869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5143512"/>
            <a:ext cx="1764320" cy="8671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Pilih dan i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 </a:t>
            </a:r>
            <a:r>
              <a:rPr lang="en-US" sz="1400" dirty="0" err="1" smtClean="0"/>
              <a:t>bebas</a:t>
            </a:r>
            <a:endParaRPr lang="en-US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929322" y="5143512"/>
            <a:ext cx="1857388" cy="857256"/>
          </a:xfrm>
          <a:prstGeom prst="wedgeRoundRectCallout">
            <a:avLst>
              <a:gd name="adj1" fmla="val 45582"/>
              <a:gd name="adj2" fmla="val 8074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2664917" y="2541927"/>
            <a:ext cx="57150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(7/15)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7" grpId="0" animBg="1"/>
      <p:bldP spid="5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966" y="51958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www.Pajak.go.id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-75" t="-182" r="-88" b="2822"/>
          <a:stretch>
            <a:fillRect/>
          </a:stretch>
        </p:blipFill>
        <p:spPr bwMode="auto">
          <a:xfrm>
            <a:off x="214282" y="1000108"/>
            <a:ext cx="80550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264562" y="3871967"/>
            <a:ext cx="2138524" cy="7354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417992" y="2914806"/>
            <a:ext cx="1853388" cy="820359"/>
          </a:xfrm>
          <a:prstGeom prst="wedgeRoundRect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Lihat</a:t>
            </a:r>
            <a:r>
              <a:rPr lang="en-US" sz="1400" dirty="0" smtClean="0"/>
              <a:t> </a:t>
            </a:r>
            <a:r>
              <a:rPr lang="en-US" sz="1400" dirty="0" err="1" smtClean="0"/>
              <a:t>tampilan</a:t>
            </a:r>
            <a:r>
              <a:rPr lang="en-US" sz="1400" dirty="0" smtClean="0"/>
              <a:t> menu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beranda</a:t>
            </a:r>
            <a:endParaRPr lang="en-U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519"/>
          <a:stretch>
            <a:fillRect/>
          </a:stretch>
        </p:blipFill>
        <p:spPr bwMode="auto">
          <a:xfrm>
            <a:off x="285720" y="1071546"/>
            <a:ext cx="8001056" cy="55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Brace 4"/>
          <p:cNvSpPr/>
          <p:nvPr/>
        </p:nvSpPr>
        <p:spPr>
          <a:xfrm>
            <a:off x="1785918" y="3143248"/>
            <a:ext cx="142876" cy="5715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4282" y="2928934"/>
            <a:ext cx="1500198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alamat</a:t>
            </a:r>
            <a:r>
              <a:rPr lang="en-US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tinggal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072066" y="4143380"/>
            <a:ext cx="2000264" cy="857256"/>
          </a:xfrm>
          <a:prstGeom prst="wedgeRoundRectCallout">
            <a:avLst>
              <a:gd name="adj1" fmla="val -59591"/>
              <a:gd name="adj2" fmla="val -7778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“</a:t>
            </a:r>
            <a:r>
              <a:rPr lang="en-US" sz="1400" dirty="0" err="1" smtClean="0"/>
              <a:t>Kode</a:t>
            </a:r>
            <a:r>
              <a:rPr lang="en-US" sz="1400" dirty="0" smtClean="0"/>
              <a:t> Wilayah”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pengisian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otomatis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869" t="39840" r="25931" b="32142"/>
          <a:stretch>
            <a:fillRect/>
          </a:stretch>
        </p:blipFill>
        <p:spPr bwMode="auto">
          <a:xfrm>
            <a:off x="1928794" y="3643314"/>
            <a:ext cx="4000528" cy="16497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6000760" y="2500306"/>
            <a:ext cx="1714512" cy="857256"/>
          </a:xfrm>
          <a:prstGeom prst="wedgeRoundRectCallout">
            <a:avLst>
              <a:gd name="adj1" fmla="val -48685"/>
              <a:gd name="adj2" fmla="val 10128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muncul</a:t>
            </a:r>
            <a:r>
              <a:rPr lang="en-US" sz="1400" dirty="0" smtClean="0"/>
              <a:t> form </a:t>
            </a:r>
            <a:r>
              <a:rPr lang="en-US" sz="1400" dirty="0" err="1" smtClean="0"/>
              <a:t>pengisian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224617" y="2557458"/>
            <a:ext cx="403165" cy="177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(8/15)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503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2000232" y="3310676"/>
            <a:ext cx="3634025" cy="188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57158" y="3071810"/>
            <a:ext cx="1357322" cy="571504"/>
          </a:xfrm>
          <a:prstGeom prst="wedgeRoundRectCallout">
            <a:avLst>
              <a:gd name="adj1" fmla="val 66908"/>
              <a:gd name="adj2" fmla="val 3989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“Submit”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52320" y="3153187"/>
            <a:ext cx="2163018" cy="827440"/>
          </a:xfrm>
          <a:prstGeom prst="wedgeRoundRectCallout">
            <a:avLst>
              <a:gd name="adj1" fmla="val -67044"/>
              <a:gd name="adj2" fmla="val -2217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nama</a:t>
            </a:r>
            <a:r>
              <a:rPr lang="en-US" sz="1400" dirty="0" smtClean="0"/>
              <a:t> </a:t>
            </a:r>
            <a:r>
              <a:rPr lang="en-US" sz="1400" dirty="0" err="1" smtClean="0"/>
              <a:t>Kelurahan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Kecamatan</a:t>
            </a:r>
            <a:r>
              <a:rPr lang="en-US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tinggal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000232" y="4185001"/>
            <a:ext cx="3366897" cy="208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14314" y="4929198"/>
            <a:ext cx="2428860" cy="928694"/>
          </a:xfrm>
          <a:prstGeom prst="wedgeRoundRectCallout">
            <a:avLst>
              <a:gd name="adj1" fmla="val 37575"/>
              <a:gd name="adj2" fmla="val -10471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menampilkan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pencarian</a:t>
            </a:r>
            <a:r>
              <a:rPr lang="en-US" sz="1400" dirty="0" smtClean="0"/>
              <a:t> </a:t>
            </a:r>
            <a:r>
              <a:rPr lang="en-US" sz="1400" dirty="0" err="1" smtClean="0"/>
              <a:t>alamat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input</a:t>
            </a:r>
            <a:endParaRPr lang="en-US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43570" y="4857760"/>
            <a:ext cx="2000264" cy="857256"/>
          </a:xfrm>
          <a:prstGeom prst="wedgeRoundRectCallout">
            <a:avLst>
              <a:gd name="adj1" fmla="val -49842"/>
              <a:gd name="adj2" fmla="val -10622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ikon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data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234555" y="2544419"/>
            <a:ext cx="373349" cy="196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57148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(9/15)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493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44495" y="2547257"/>
            <a:ext cx="357190" cy="172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072198" y="4500570"/>
            <a:ext cx="1857388" cy="835513"/>
          </a:xfrm>
          <a:prstGeom prst="wedgeRoundRectCallout">
            <a:avLst>
              <a:gd name="adj1" fmla="val 45582"/>
              <a:gd name="adj2" fmla="val 8074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(10/15)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539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39756" y="3429000"/>
            <a:ext cx="1817599" cy="1000132"/>
          </a:xfrm>
          <a:prstGeom prst="wedgeRoundRectCallout">
            <a:avLst>
              <a:gd name="adj1" fmla="val 52312"/>
              <a:gd name="adj2" fmla="val -7135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Checklist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alamat</a:t>
            </a:r>
            <a:r>
              <a:rPr lang="en-US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tinggal</a:t>
            </a:r>
            <a:endParaRPr lang="en-US" sz="14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2428860" y="5786454"/>
            <a:ext cx="5072098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Apabila</a:t>
            </a:r>
            <a:r>
              <a:rPr lang="en-US" sz="1600" dirty="0" smtClean="0"/>
              <a:t> </a:t>
            </a:r>
            <a:r>
              <a:rPr lang="en-US" sz="1600" dirty="0" err="1" smtClean="0"/>
              <a:t>alamat</a:t>
            </a:r>
            <a:r>
              <a:rPr lang="en-US" sz="1600" dirty="0" smtClean="0"/>
              <a:t> </a:t>
            </a:r>
            <a:r>
              <a:rPr lang="en-US" sz="1600" dirty="0" err="1" smtClean="0"/>
              <a:t>domisili</a:t>
            </a:r>
            <a:r>
              <a:rPr lang="en-US" sz="1600" dirty="0" smtClean="0"/>
              <a:t> (KTP)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alamat</a:t>
            </a:r>
            <a:r>
              <a:rPr lang="en-US" sz="1600" dirty="0" smtClean="0"/>
              <a:t> </a:t>
            </a:r>
            <a:r>
              <a:rPr lang="en-US" sz="1600" dirty="0" err="1" smtClean="0"/>
              <a:t>saat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, </a:t>
            </a:r>
            <a:r>
              <a:rPr lang="en-US" sz="1600" dirty="0" err="1" smtClean="0"/>
              <a:t>isi</a:t>
            </a:r>
            <a:r>
              <a:rPr lang="en-US" sz="1600" dirty="0" smtClean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alamat</a:t>
            </a:r>
            <a:r>
              <a:rPr lang="en-US" sz="1600" dirty="0" smtClean="0"/>
              <a:t> </a:t>
            </a:r>
            <a:r>
              <a:rPr lang="en-US" sz="1600" dirty="0" err="1" smtClean="0"/>
              <a:t>domisili</a:t>
            </a:r>
            <a:r>
              <a:rPr lang="en-US" sz="1600" dirty="0" smtClean="0"/>
              <a:t> (KTP)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612244" y="2564295"/>
            <a:ext cx="949818" cy="155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072198" y="4572008"/>
            <a:ext cx="1857388" cy="906951"/>
          </a:xfrm>
          <a:prstGeom prst="wedgeRoundRectCallout">
            <a:avLst>
              <a:gd name="adj1" fmla="val 45582"/>
              <a:gd name="adj2" fmla="val 8074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71480"/>
            <a:ext cx="360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(11/15)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309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533481" y="2544417"/>
            <a:ext cx="651644" cy="175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6000760" y="4357694"/>
            <a:ext cx="1928826" cy="906951"/>
          </a:xfrm>
          <a:prstGeom prst="wedgeRoundRectCallout">
            <a:avLst>
              <a:gd name="adj1" fmla="val 45582"/>
              <a:gd name="adj2" fmla="val 8074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(12/15)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471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163382" y="2551866"/>
            <a:ext cx="830548" cy="175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143636" y="4214818"/>
            <a:ext cx="1928826" cy="857256"/>
          </a:xfrm>
          <a:prstGeom prst="wedgeRoundRectCallout">
            <a:avLst>
              <a:gd name="adj1" fmla="val 39460"/>
              <a:gd name="adj2" fmla="val -7925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“Next”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melanjutkan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form </a:t>
            </a:r>
            <a:r>
              <a:rPr lang="en-US" sz="1400" dirty="0" err="1" smtClean="0"/>
              <a:t>berikutnya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(13/15)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3375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970943" y="2544418"/>
            <a:ext cx="1294562" cy="1925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0" y="3714752"/>
            <a:ext cx="1857356" cy="1428760"/>
          </a:xfrm>
          <a:prstGeom prst="wedgeRoundRectCallout">
            <a:avLst>
              <a:gd name="adj1" fmla="val 52240"/>
              <a:gd name="adj2" fmla="val -7821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</a:t>
            </a:r>
            <a:r>
              <a:rPr lang="en-US" sz="1400" dirty="0" err="1" smtClean="0"/>
              <a:t>opsi</a:t>
            </a:r>
            <a:r>
              <a:rPr lang="en-US" sz="1400" dirty="0" smtClean="0"/>
              <a:t> “</a:t>
            </a:r>
            <a:r>
              <a:rPr lang="en-US" sz="1400" dirty="0" err="1" smtClean="0"/>
              <a:t>Kirim</a:t>
            </a:r>
            <a:r>
              <a:rPr lang="en-US" sz="1400" dirty="0" smtClean="0"/>
              <a:t> Manual”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ingin</a:t>
            </a:r>
            <a:r>
              <a:rPr lang="en-US" sz="1400" dirty="0" smtClean="0"/>
              <a:t> </a:t>
            </a:r>
            <a:r>
              <a:rPr lang="en-US" sz="1400" dirty="0" err="1" smtClean="0"/>
              <a:t>mengirimkan</a:t>
            </a:r>
            <a:r>
              <a:rPr lang="en-US" sz="1400" dirty="0" smtClean="0"/>
              <a:t> </a:t>
            </a:r>
            <a:r>
              <a:rPr lang="en-US" sz="1400" dirty="0" err="1" smtClean="0"/>
              <a:t>berkas</a:t>
            </a:r>
            <a:r>
              <a:rPr lang="en-US" sz="1400" dirty="0" smtClean="0"/>
              <a:t> </a:t>
            </a:r>
            <a:r>
              <a:rPr lang="en-US" sz="1400" dirty="0" err="1" smtClean="0"/>
              <a:t>lampiran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manual</a:t>
            </a:r>
            <a:endParaRPr lang="en-US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0" y="1571612"/>
            <a:ext cx="1756101" cy="1256067"/>
          </a:xfrm>
          <a:prstGeom prst="wedgeRoundRectCallout">
            <a:avLst>
              <a:gd name="adj1" fmla="val 55874"/>
              <a:gd name="adj2" fmla="val 7031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</a:t>
            </a:r>
            <a:r>
              <a:rPr lang="en-US" sz="1400" dirty="0" err="1" smtClean="0"/>
              <a:t>opsi</a:t>
            </a:r>
            <a:r>
              <a:rPr lang="en-US" sz="1400" dirty="0" smtClean="0"/>
              <a:t> “</a:t>
            </a:r>
            <a:r>
              <a:rPr lang="en-US" sz="1400" dirty="0" err="1" smtClean="0"/>
              <a:t>Unggah</a:t>
            </a:r>
            <a:r>
              <a:rPr lang="en-US" sz="1400" dirty="0" smtClean="0"/>
              <a:t>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</a:t>
            </a:r>
            <a:r>
              <a:rPr lang="en-US" sz="1400" dirty="0" smtClean="0"/>
              <a:t>-</a:t>
            </a:r>
            <a:r>
              <a:rPr lang="en-US" sz="1400" i="1" dirty="0" smtClean="0"/>
              <a:t>upload</a:t>
            </a:r>
            <a:r>
              <a:rPr lang="en-US" sz="1400" dirty="0" smtClean="0"/>
              <a:t> </a:t>
            </a:r>
            <a:r>
              <a:rPr lang="en-US" sz="1400" dirty="0" err="1" smtClean="0"/>
              <a:t>berkas</a:t>
            </a:r>
            <a:r>
              <a:rPr lang="en-US" sz="1400" dirty="0" smtClean="0"/>
              <a:t> </a:t>
            </a:r>
            <a:r>
              <a:rPr lang="en-US" sz="1400" dirty="0" err="1" smtClean="0"/>
              <a:t>lampiran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tersedia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500298" y="4929198"/>
            <a:ext cx="2500330" cy="1071570"/>
          </a:xfrm>
          <a:prstGeom prst="wedgeRoundRectCallout">
            <a:avLst>
              <a:gd name="adj1" fmla="val -43650"/>
              <a:gd name="adj2" fmla="val -7106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menyimpan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memproses</a:t>
            </a:r>
            <a:r>
              <a:rPr lang="en-US" sz="1400" dirty="0" smtClean="0"/>
              <a:t> </a:t>
            </a:r>
            <a:r>
              <a:rPr lang="en-US" sz="1400" dirty="0" err="1" smtClean="0"/>
              <a:t>permohonan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 err="1" smtClean="0"/>
              <a:t>selanjutnya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(14/15)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43504" y="3337684"/>
            <a:ext cx="2350600" cy="7472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</a:t>
            </a:r>
            <a:r>
              <a:rPr lang="en-US" sz="1400" dirty="0" smtClean="0"/>
              <a:t>-</a:t>
            </a:r>
            <a:r>
              <a:rPr lang="en-US" sz="1400" i="1" dirty="0" smtClean="0"/>
              <a:t>upload</a:t>
            </a:r>
            <a:r>
              <a:rPr lang="en-US" sz="1400" dirty="0" smtClean="0"/>
              <a:t> </a:t>
            </a:r>
            <a:r>
              <a:rPr lang="en-US" sz="1400" dirty="0" err="1" smtClean="0"/>
              <a:t>berkas</a:t>
            </a:r>
            <a:r>
              <a:rPr lang="en-US" sz="1400" dirty="0" smtClean="0"/>
              <a:t> </a:t>
            </a:r>
            <a:r>
              <a:rPr lang="en-US" sz="1400" dirty="0" err="1" smtClean="0"/>
              <a:t>lampiran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diperlukan</a:t>
            </a:r>
            <a:endParaRPr lang="en-US" sz="1400" dirty="0"/>
          </a:p>
        </p:txBody>
      </p:sp>
      <p:sp>
        <p:nvSpPr>
          <p:cNvPr id="9" name="Right Brace 8"/>
          <p:cNvSpPr/>
          <p:nvPr/>
        </p:nvSpPr>
        <p:spPr>
          <a:xfrm>
            <a:off x="4837874" y="3347623"/>
            <a:ext cx="214314" cy="7143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14810" y="3409122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4810" y="3744569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285720" y="1071545"/>
            <a:ext cx="8001056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357950" y="3061252"/>
            <a:ext cx="549746" cy="1987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663580" y="3500438"/>
            <a:ext cx="1837510" cy="857256"/>
          </a:xfrm>
          <a:prstGeom prst="wedgeRoundRectCallout">
            <a:avLst>
              <a:gd name="adj1" fmla="val -47334"/>
              <a:gd name="adj2" fmla="val -8126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“Token”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memperoleh</a:t>
            </a:r>
            <a:r>
              <a:rPr lang="en-US" sz="1400" dirty="0" smtClean="0"/>
              <a:t> </a:t>
            </a:r>
            <a:r>
              <a:rPr lang="en-US" sz="1400" dirty="0" err="1" smtClean="0"/>
              <a:t>nomor</a:t>
            </a:r>
            <a:r>
              <a:rPr lang="en-US" sz="1400" dirty="0" smtClean="0"/>
              <a:t> token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(15/15)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425"/>
          <a:stretch>
            <a:fillRect/>
          </a:stretch>
        </p:blipFill>
        <p:spPr bwMode="auto">
          <a:xfrm>
            <a:off x="285720" y="1071546"/>
            <a:ext cx="8001056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2428860" y="3020250"/>
            <a:ext cx="1928826" cy="837378"/>
          </a:xfrm>
          <a:prstGeom prst="wedgeRoundRectCallout">
            <a:avLst>
              <a:gd name="adj1" fmla="val -65664"/>
              <a:gd name="adj2" fmla="val -4532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memperoleh</a:t>
            </a:r>
            <a:r>
              <a:rPr lang="en-US" sz="1400" dirty="0" smtClean="0"/>
              <a:t> token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i="1" dirty="0" smtClean="0"/>
              <a:t>e-mail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token </a:t>
            </a:r>
            <a:r>
              <a:rPr lang="en-US" dirty="0" err="1" smtClean="0"/>
              <a:t>pendaftar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e-mail</a:t>
            </a:r>
            <a:endParaRPr lang="en-US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3517"/>
          <a:stretch>
            <a:fillRect/>
          </a:stretch>
        </p:blipFill>
        <p:spPr bwMode="auto">
          <a:xfrm>
            <a:off x="285720" y="1071545"/>
            <a:ext cx="8001056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7000892" y="3051932"/>
            <a:ext cx="500066" cy="2081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643570" y="3591754"/>
            <a:ext cx="1805828" cy="857256"/>
          </a:xfrm>
          <a:prstGeom prst="wedgeRoundRectCallout">
            <a:avLst>
              <a:gd name="adj1" fmla="val 39246"/>
              <a:gd name="adj2" fmla="val -8358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</a:t>
            </a:r>
            <a:r>
              <a:rPr lang="en-US" sz="1400" dirty="0" err="1" smtClean="0"/>
              <a:t>Kirim</a:t>
            </a:r>
            <a:r>
              <a:rPr lang="en-US" sz="1400" dirty="0" smtClean="0"/>
              <a:t>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mengirimkan</a:t>
            </a:r>
            <a:r>
              <a:rPr lang="en-US" sz="1400" dirty="0" smtClean="0"/>
              <a:t> </a:t>
            </a:r>
            <a:r>
              <a:rPr lang="en-US" sz="1400" dirty="0" err="1" smtClean="0"/>
              <a:t>permohonan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(1/4)</a:t>
            </a:r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50004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Pilih</a:t>
            </a:r>
            <a:r>
              <a:rPr lang="en-US" dirty="0" smtClean="0"/>
              <a:t> menu </a:t>
            </a:r>
            <a:r>
              <a:rPr lang="en-US" i="1" dirty="0" smtClean="0"/>
              <a:t>e</a:t>
            </a:r>
            <a:r>
              <a:rPr lang="en-US" dirty="0" smtClean="0"/>
              <a:t>-Registration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-211" t="-225" r="-381" b="2839"/>
          <a:stretch>
            <a:fillRect/>
          </a:stretch>
        </p:blipFill>
        <p:spPr bwMode="auto">
          <a:xfrm>
            <a:off x="214314" y="1000108"/>
            <a:ext cx="80724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63904" y="3935240"/>
            <a:ext cx="695905" cy="3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203587" y="2992620"/>
            <a:ext cx="417543" cy="86810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KLIK</a:t>
            </a:r>
            <a:endParaRPr lang="en-US" sz="105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477"/>
          <a:stretch>
            <a:fillRect/>
          </a:stretch>
        </p:blipFill>
        <p:spPr bwMode="auto">
          <a:xfrm>
            <a:off x="285720" y="1071546"/>
            <a:ext cx="8001056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57158" y="3500438"/>
            <a:ext cx="7715304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85720" y="4714884"/>
            <a:ext cx="2428892" cy="1285884"/>
          </a:xfrm>
          <a:prstGeom prst="wedgeRoundRectCallout">
            <a:avLst>
              <a:gd name="adj1" fmla="val -36578"/>
              <a:gd name="adj2" fmla="val -7552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Checklist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mengkonfirmasi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membaca</a:t>
            </a:r>
            <a:r>
              <a:rPr lang="en-US" sz="1400" dirty="0" smtClean="0"/>
              <a:t> </a:t>
            </a:r>
            <a:r>
              <a:rPr lang="en-US" sz="1400" dirty="0" err="1" smtClean="0"/>
              <a:t>pernyataan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endParaRPr lang="en-US" sz="1400" i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571868" y="4754640"/>
            <a:ext cx="2121397" cy="1031814"/>
          </a:xfrm>
          <a:prstGeom prst="wedgeRoundRectCallout">
            <a:avLst>
              <a:gd name="adj1" fmla="val -21651"/>
              <a:gd name="adj2" fmla="val -6967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nomor</a:t>
            </a:r>
            <a:r>
              <a:rPr lang="en-US" sz="1400" dirty="0" smtClean="0"/>
              <a:t> token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peroleh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i="1" dirty="0" smtClean="0"/>
              <a:t>e-mail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(2/4)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3613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28596" y="4214818"/>
            <a:ext cx="207508" cy="178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71868" y="4412974"/>
            <a:ext cx="1258549" cy="1907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14348" y="5072074"/>
            <a:ext cx="1785950" cy="714380"/>
          </a:xfrm>
          <a:prstGeom prst="wedgeRoundRectCallout">
            <a:avLst>
              <a:gd name="adj1" fmla="val -32520"/>
              <a:gd name="adj2" fmla="val -8358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endParaRPr lang="en-US" sz="1400" dirty="0" smtClean="0"/>
          </a:p>
          <a:p>
            <a:pPr algn="ctr"/>
            <a:r>
              <a:rPr lang="en-US" sz="1400" dirty="0" smtClean="0"/>
              <a:t>“</a:t>
            </a:r>
            <a:r>
              <a:rPr lang="en-US" sz="1400" dirty="0" err="1" smtClean="0"/>
              <a:t>Kirim</a:t>
            </a:r>
            <a:r>
              <a:rPr lang="en-US" sz="1400" dirty="0" smtClean="0"/>
              <a:t> </a:t>
            </a:r>
            <a:r>
              <a:rPr lang="en-US" sz="1400" dirty="0" err="1" smtClean="0"/>
              <a:t>Permohonan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(3/4)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3696"/>
          <a:stretch>
            <a:fillRect/>
          </a:stretch>
        </p:blipFill>
        <p:spPr bwMode="auto">
          <a:xfrm>
            <a:off x="285720" y="107154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1500166" y="4643446"/>
            <a:ext cx="3143272" cy="928694"/>
          </a:xfrm>
          <a:prstGeom prst="wedgeRoundRectCallout">
            <a:avLst>
              <a:gd name="adj1" fmla="val -38610"/>
              <a:gd name="adj2" fmla="val -8590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notifikasi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permohonan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berhasil</a:t>
            </a:r>
            <a:r>
              <a:rPr lang="en-US" sz="1400" dirty="0" smtClean="0"/>
              <a:t> </a:t>
            </a:r>
            <a:r>
              <a:rPr lang="en-US" sz="1400" dirty="0" err="1" smtClean="0"/>
              <a:t>dikirim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(4/4)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646"/>
          <a:stretch>
            <a:fillRect/>
          </a:stretch>
        </p:blipFill>
        <p:spPr bwMode="auto">
          <a:xfrm>
            <a:off x="285720" y="1071546"/>
            <a:ext cx="8001056" cy="54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000496" y="3051932"/>
            <a:ext cx="164307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357686" y="3571876"/>
            <a:ext cx="2428892" cy="1071570"/>
          </a:xfrm>
          <a:prstGeom prst="wedgeRoundRectCallout">
            <a:avLst>
              <a:gd name="adj1" fmla="val -38019"/>
              <a:gd name="adj2" fmla="val -7292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terkirim</a:t>
            </a:r>
            <a:r>
              <a:rPr lang="en-US" sz="1400" dirty="0" smtClean="0"/>
              <a:t>, status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berubah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“</a:t>
            </a:r>
            <a:r>
              <a:rPr lang="en-US" sz="1400" dirty="0" err="1" smtClean="0"/>
              <a:t>Kirim</a:t>
            </a:r>
            <a:r>
              <a:rPr lang="en-US" sz="1400" dirty="0" smtClean="0"/>
              <a:t>”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tertera</a:t>
            </a:r>
            <a:r>
              <a:rPr lang="en-US" sz="1400" dirty="0" smtClean="0"/>
              <a:t> </a:t>
            </a:r>
            <a:r>
              <a:rPr lang="en-US" sz="1400" dirty="0" err="1" smtClean="0"/>
              <a:t>tanggal</a:t>
            </a:r>
            <a:r>
              <a:rPr lang="en-US" sz="1400" dirty="0" smtClean="0"/>
              <a:t> </a:t>
            </a:r>
            <a:r>
              <a:rPr lang="en-US" sz="1400" dirty="0" err="1" smtClean="0"/>
              <a:t>pengiriman</a:t>
            </a:r>
            <a:endParaRPr lang="en-US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00760" y="1888435"/>
            <a:ext cx="2214578" cy="826185"/>
          </a:xfrm>
          <a:prstGeom prst="wedgeRoundRectCallout">
            <a:avLst>
              <a:gd name="adj1" fmla="val 31963"/>
              <a:gd name="adj2" fmla="val 8869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“SPD”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menampilkan</a:t>
            </a:r>
            <a:r>
              <a:rPr lang="en-US" sz="1400" dirty="0" smtClean="0"/>
              <a:t> </a:t>
            </a:r>
            <a:r>
              <a:rPr lang="en-US" sz="1400" dirty="0" err="1" smtClean="0"/>
              <a:t>Surat</a:t>
            </a:r>
            <a:r>
              <a:rPr lang="en-US" sz="1400" dirty="0" smtClean="0"/>
              <a:t> </a:t>
            </a:r>
            <a:r>
              <a:rPr lang="en-US" sz="1400" dirty="0" err="1" smtClean="0"/>
              <a:t>Pengiriman</a:t>
            </a:r>
            <a:r>
              <a:rPr lang="en-US" sz="1400" dirty="0" smtClean="0"/>
              <a:t> </a:t>
            </a:r>
            <a:r>
              <a:rPr lang="en-US" sz="1400" dirty="0" err="1" smtClean="0"/>
              <a:t>Dokumen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 SPD (1/2)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608"/>
          <a:stretch>
            <a:fillRect/>
          </a:stretch>
        </p:blipFill>
        <p:spPr bwMode="auto">
          <a:xfrm>
            <a:off x="285720" y="1071546"/>
            <a:ext cx="8001056" cy="547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582071" y="4776383"/>
            <a:ext cx="2601585" cy="1714512"/>
          </a:xfrm>
          <a:prstGeom prst="roundRect">
            <a:avLst>
              <a:gd name="adj" fmla="val 44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143108" y="4714884"/>
            <a:ext cx="2857520" cy="1357322"/>
          </a:xfrm>
          <a:prstGeom prst="wedgeRoundRectCallout">
            <a:avLst>
              <a:gd name="adj1" fmla="val 68933"/>
              <a:gd name="adj2" fmla="val 210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opsi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</a:t>
            </a:r>
            <a:r>
              <a:rPr lang="en-US" sz="1400" dirty="0" err="1" smtClean="0"/>
              <a:t>membuka</a:t>
            </a:r>
            <a:r>
              <a:rPr lang="en-US" sz="1400" dirty="0" smtClean="0"/>
              <a:t> </a:t>
            </a:r>
            <a:r>
              <a:rPr lang="en-US" sz="1400" dirty="0" err="1" smtClean="0"/>
              <a:t>lembar</a:t>
            </a:r>
            <a:r>
              <a:rPr lang="en-US" sz="1400" dirty="0" smtClean="0"/>
              <a:t> SPD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menyimpannya</a:t>
            </a:r>
            <a:r>
              <a:rPr lang="en-US" sz="1400" dirty="0" smtClean="0"/>
              <a:t> </a:t>
            </a:r>
            <a:r>
              <a:rPr lang="en-US" sz="1400" dirty="0" err="1" smtClean="0"/>
              <a:t>terlebih</a:t>
            </a:r>
            <a:r>
              <a:rPr lang="en-US" sz="1400" dirty="0" smtClean="0"/>
              <a:t> </a:t>
            </a:r>
            <a:r>
              <a:rPr lang="en-US" sz="1400" dirty="0" err="1" smtClean="0"/>
              <a:t>dahulu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00892" y="5643578"/>
            <a:ext cx="1214446" cy="500066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“OK”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 SPD (2/2)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b="3591"/>
          <a:stretch>
            <a:fillRect/>
          </a:stretch>
        </p:blipFill>
        <p:spPr bwMode="auto">
          <a:xfrm>
            <a:off x="285720" y="1071546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SPD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PERHATIAN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Untuk keperluan penyuluhan, bahan presentasi ini (</a:t>
            </a:r>
            <a:r>
              <a:rPr lang="id-ID" i="1" dirty="0" smtClean="0"/>
              <a:t>slide)</a:t>
            </a:r>
            <a:r>
              <a:rPr lang="id-ID" dirty="0" smtClean="0"/>
              <a:t> dapat dimodifikasi atau dikondisikan sesuai dengan keperluan seperti dengan </a:t>
            </a:r>
            <a:r>
              <a:rPr lang="id-ID" b="1" dirty="0" smtClean="0"/>
              <a:t>menambah atau mengurangi</a:t>
            </a:r>
            <a:r>
              <a:rPr lang="id-ID" dirty="0" smtClean="0"/>
              <a:t> </a:t>
            </a:r>
            <a:r>
              <a:rPr lang="id-ID" i="1" dirty="0" smtClean="0"/>
              <a:t>slide </a:t>
            </a:r>
            <a:r>
              <a:rPr lang="id-ID" dirty="0" smtClean="0"/>
              <a:t>yang ada.</a:t>
            </a: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  <a:r>
              <a:rPr lang="en-US" i="1" dirty="0" smtClean="0"/>
              <a:t>softcopy slide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.</a:t>
            </a:r>
            <a:r>
              <a:rPr lang="en-US" b="1" dirty="0" err="1" smtClean="0"/>
              <a:t>pdf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) </a:t>
            </a:r>
            <a:endParaRPr 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77641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44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data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pendaftar</a:t>
            </a:r>
            <a:r>
              <a:rPr lang="en-US" dirty="0" smtClean="0"/>
              <a:t> (1/5)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2619" y="1000108"/>
            <a:ext cx="8114709" cy="5643602"/>
            <a:chOff x="500034" y="785794"/>
            <a:chExt cx="7072362" cy="592935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-296" b="3409"/>
            <a:stretch>
              <a:fillRect/>
            </a:stretch>
          </p:blipFill>
          <p:spPr bwMode="auto">
            <a:xfrm>
              <a:off x="500034" y="785794"/>
              <a:ext cx="7072362" cy="59293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071670" y="4002197"/>
              <a:ext cx="482209" cy="86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1670" y="4188151"/>
              <a:ext cx="803682" cy="98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6511" y="4373095"/>
              <a:ext cx="482209" cy="86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1670" y="4646988"/>
              <a:ext cx="482209" cy="86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2571736" y="2253285"/>
            <a:ext cx="2214578" cy="348583"/>
          </a:xfrm>
          <a:prstGeom prst="wedgeRoundRectCallout">
            <a:avLst>
              <a:gd name="adj1" fmla="val -32951"/>
              <a:gd name="adj2" fmla="val 11815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Isi n</a:t>
            </a:r>
            <a:r>
              <a:rPr lang="en-US" sz="1400" dirty="0" err="1" smtClean="0"/>
              <a:t>ama</a:t>
            </a:r>
            <a:r>
              <a:rPr lang="en-US" sz="1400" dirty="0" smtClean="0"/>
              <a:t> </a:t>
            </a:r>
            <a:r>
              <a:rPr lang="en-US" sz="1400" dirty="0" err="1" smtClean="0"/>
              <a:t>calon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286248" y="2671585"/>
            <a:ext cx="1928826" cy="697166"/>
          </a:xfrm>
          <a:prstGeom prst="wedgeRoundRectCallout">
            <a:avLst>
              <a:gd name="adj1" fmla="val -67209"/>
              <a:gd name="adj2" fmla="val 2621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alamat</a:t>
            </a:r>
            <a:r>
              <a:rPr lang="en-US" sz="1400" dirty="0" smtClean="0"/>
              <a:t> </a:t>
            </a:r>
            <a:r>
              <a:rPr lang="en-US" sz="1400" i="1" dirty="0" smtClean="0"/>
              <a:t>e-mail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login  </a:t>
            </a:r>
            <a:r>
              <a:rPr lang="en-US" sz="1400" i="1" dirty="0" smtClean="0"/>
              <a:t>e</a:t>
            </a:r>
            <a:r>
              <a:rPr lang="en-US" sz="1400" dirty="0" smtClean="0"/>
              <a:t>-</a:t>
            </a:r>
            <a:r>
              <a:rPr lang="en-US" sz="1400" dirty="0" err="1" smtClean="0"/>
              <a:t>Reg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357555" y="3279635"/>
            <a:ext cx="2214577" cy="488016"/>
            <a:chOff x="3500431" y="3194808"/>
            <a:chExt cx="2214577" cy="500066"/>
          </a:xfrm>
        </p:grpSpPr>
        <p:sp>
          <p:nvSpPr>
            <p:cNvPr id="21" name="Left Brace 20"/>
            <p:cNvSpPr/>
            <p:nvPr/>
          </p:nvSpPr>
          <p:spPr>
            <a:xfrm rot="10800000">
              <a:off x="3500431" y="3236428"/>
              <a:ext cx="142876" cy="428628"/>
            </a:xfrm>
            <a:prstGeom prst="leftBrac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14744" y="3194808"/>
              <a:ext cx="2000264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Isi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pasword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untuk</a:t>
              </a:r>
              <a:r>
                <a:rPr lang="en-US" sz="1400" dirty="0" smtClean="0"/>
                <a:t> login </a:t>
              </a:r>
              <a:r>
                <a:rPr lang="en-US" sz="1400" i="1" dirty="0" smtClean="0"/>
                <a:t>e</a:t>
              </a:r>
              <a:r>
                <a:rPr lang="en-US" sz="1400" dirty="0" smtClean="0"/>
                <a:t>-</a:t>
              </a:r>
              <a:r>
                <a:rPr lang="en-US" sz="1400" dirty="0" err="1" smtClean="0"/>
                <a:t>Reg</a:t>
              </a:r>
              <a:endParaRPr lang="en-US" sz="1400" dirty="0"/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3571868" y="3727034"/>
            <a:ext cx="1785950" cy="557733"/>
          </a:xfrm>
          <a:prstGeom prst="wedgeRoundRectCallout">
            <a:avLst>
              <a:gd name="adj1" fmla="val -61459"/>
              <a:gd name="adj2" fmla="val -209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nomor</a:t>
            </a:r>
            <a:r>
              <a:rPr lang="en-US" sz="1400" dirty="0" smtClean="0"/>
              <a:t> </a:t>
            </a:r>
            <a:r>
              <a:rPr lang="en-US" sz="1400" dirty="0" err="1" smtClean="0"/>
              <a:t>telepon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-244" b="3659"/>
          <a:stretch>
            <a:fillRect/>
          </a:stretch>
        </p:blipFill>
        <p:spPr bwMode="auto">
          <a:xfrm>
            <a:off x="214282" y="1000132"/>
            <a:ext cx="814393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929058" y="3357562"/>
            <a:ext cx="2500330" cy="928694"/>
          </a:xfrm>
          <a:prstGeom prst="wedgeRoundRectCallout">
            <a:avLst>
              <a:gd name="adj1" fmla="val -66225"/>
              <a:gd name="adj2" fmla="val 4534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</a:t>
            </a:r>
            <a:r>
              <a:rPr lang="en-US" sz="1400" dirty="0" err="1" smtClean="0"/>
              <a:t>kategori</a:t>
            </a:r>
            <a:r>
              <a:rPr lang="en-US" sz="1400" dirty="0" smtClean="0"/>
              <a:t> </a:t>
            </a: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 smtClean="0"/>
              <a:t>Wajib</a:t>
            </a:r>
            <a:r>
              <a:rPr lang="en-US" sz="1400" dirty="0" smtClean="0"/>
              <a:t> </a:t>
            </a:r>
            <a:r>
              <a:rPr lang="en-US" sz="1400" dirty="0" err="1" smtClean="0"/>
              <a:t>Pajak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i="1" dirty="0" smtClean="0"/>
              <a:t>Role</a:t>
            </a:r>
            <a:r>
              <a:rPr lang="en-US" sz="1400" dirty="0" smtClean="0"/>
              <a:t> WP</a:t>
            </a:r>
            <a:r>
              <a:rPr lang="id-ID" sz="1400" dirty="0" smtClean="0"/>
              <a:t> (OP atau Badan)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data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pendaftar</a:t>
            </a:r>
            <a:r>
              <a:rPr lang="en-US" dirty="0" smtClean="0"/>
              <a:t> (2/5)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-247" b="3533"/>
          <a:stretch>
            <a:fillRect/>
          </a:stretch>
        </p:blipFill>
        <p:spPr bwMode="auto">
          <a:xfrm>
            <a:off x="214282" y="1000108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4197746" y="3091812"/>
            <a:ext cx="2655643" cy="1098945"/>
          </a:xfrm>
          <a:prstGeom prst="wedgeRoundRectCallout">
            <a:avLst>
              <a:gd name="adj1" fmla="val -63816"/>
              <a:gd name="adj2" fmla="val 4486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Pilih</a:t>
            </a:r>
            <a:r>
              <a:rPr lang="en-US" sz="1400" dirty="0" smtClean="0"/>
              <a:t>  </a:t>
            </a:r>
            <a:r>
              <a:rPr lang="en-US" sz="1400" dirty="0" err="1" smtClean="0"/>
              <a:t>kategori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Pertanyaan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diajukan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data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pendaftar</a:t>
            </a:r>
            <a:r>
              <a:rPr lang="en-US" dirty="0" smtClean="0"/>
              <a:t> (3/5)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-296" b="3409"/>
          <a:stretch>
            <a:fillRect/>
          </a:stretch>
        </p:blipFill>
        <p:spPr bwMode="auto">
          <a:xfrm>
            <a:off x="214282" y="1000109"/>
            <a:ext cx="8072453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3975330" y="3643314"/>
            <a:ext cx="3394117" cy="837878"/>
          </a:xfrm>
          <a:prstGeom prst="wedgeRoundRectCallout">
            <a:avLst>
              <a:gd name="adj1" fmla="val -67119"/>
              <a:gd name="adj2" fmla="val 4379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jawaban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pertanyaan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diajukan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sebelumnya</a:t>
            </a:r>
            <a:endParaRPr lang="en-US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966269" y="5206969"/>
            <a:ext cx="2935452" cy="837878"/>
          </a:xfrm>
          <a:prstGeom prst="wedgeRoundRectCallout">
            <a:avLst>
              <a:gd name="adj1" fmla="val -46505"/>
              <a:gd name="adj2" fmla="val -9623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kolom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kata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gambar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06015" y="5780314"/>
            <a:ext cx="2660254" cy="1034143"/>
          </a:xfrm>
          <a:prstGeom prst="wedgeRoundRectCallout">
            <a:avLst>
              <a:gd name="adj1" fmla="val -32503"/>
              <a:gd name="adj2" fmla="val -7498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pengisian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selesai</a:t>
            </a:r>
            <a:r>
              <a:rPr lang="en-US" sz="1400" dirty="0" smtClean="0"/>
              <a:t>, </a:t>
            </a:r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</a:t>
            </a:r>
            <a:r>
              <a:rPr lang="en-US" sz="1400" i="1" dirty="0" smtClean="0"/>
              <a:t>“</a:t>
            </a:r>
            <a:r>
              <a:rPr lang="en-US" sz="1400" dirty="0" smtClean="0"/>
              <a:t>Save</a:t>
            </a:r>
            <a:r>
              <a:rPr lang="en-US" sz="1400" i="1" dirty="0" smtClean="0"/>
              <a:t>”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menyimpan</a:t>
            </a:r>
            <a:r>
              <a:rPr lang="en-US" sz="1400" dirty="0" smtClean="0"/>
              <a:t> data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i="1" dirty="0" smtClean="0"/>
              <a:t>input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0" y="3929066"/>
            <a:ext cx="2000232" cy="1071570"/>
          </a:xfrm>
          <a:prstGeom prst="wedgeRoundRectCallout">
            <a:avLst>
              <a:gd name="adj1" fmla="val 9091"/>
              <a:gd name="adj2" fmla="val 7641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“Reset”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ingin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pengisian</a:t>
            </a:r>
            <a:r>
              <a:rPr lang="en-US" sz="1400" dirty="0" smtClean="0"/>
              <a:t> </a:t>
            </a:r>
            <a:r>
              <a:rPr lang="en-US" sz="1400" dirty="0" err="1" smtClean="0"/>
              <a:t>ulang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data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pendaftar</a:t>
            </a:r>
            <a:r>
              <a:rPr lang="en-US" dirty="0" smtClean="0"/>
              <a:t> (4/5)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-268" b="3505"/>
          <a:stretch>
            <a:fillRect/>
          </a:stretch>
        </p:blipFill>
        <p:spPr bwMode="auto">
          <a:xfrm>
            <a:off x="214282" y="1000108"/>
            <a:ext cx="8072493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2357422" y="4429132"/>
            <a:ext cx="3809528" cy="993170"/>
          </a:xfrm>
          <a:prstGeom prst="wedgeRoundRectCallout">
            <a:avLst>
              <a:gd name="adj1" fmla="val -20819"/>
              <a:gd name="adj2" fmla="val -7576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muncul</a:t>
            </a:r>
            <a:r>
              <a:rPr lang="en-US" sz="1400" dirty="0" smtClean="0"/>
              <a:t> </a:t>
            </a:r>
            <a:r>
              <a:rPr lang="en-US" sz="1400" dirty="0" err="1" smtClean="0"/>
              <a:t>notifikasi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, </a:t>
            </a:r>
            <a:r>
              <a:rPr lang="id-ID" sz="1400" dirty="0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registrasi</a:t>
            </a:r>
            <a:r>
              <a:rPr lang="en-US" sz="1400" dirty="0" smtClean="0"/>
              <a:t> </a:t>
            </a:r>
            <a:r>
              <a:rPr lang="en-US" sz="1400" i="1" dirty="0" smtClean="0"/>
              <a:t>online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berhasil</a:t>
            </a:r>
            <a:endParaRPr lang="en-US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11890" y="3646471"/>
            <a:ext cx="1213595" cy="508636"/>
          </a:xfrm>
          <a:prstGeom prst="wedgeRoundRectCallout">
            <a:avLst>
              <a:gd name="adj1" fmla="val 66510"/>
              <a:gd name="adj2" fmla="val 2076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Klik</a:t>
            </a:r>
            <a:r>
              <a:rPr lang="en-US" sz="1400" dirty="0" smtClean="0"/>
              <a:t> </a:t>
            </a:r>
            <a:r>
              <a:rPr lang="en-US" sz="1400" dirty="0" err="1" smtClean="0"/>
              <a:t>tombol</a:t>
            </a:r>
            <a:r>
              <a:rPr lang="en-US" sz="1400" dirty="0" smtClean="0"/>
              <a:t> “OK”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data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pendaftar</a:t>
            </a:r>
            <a:r>
              <a:rPr lang="en-US" dirty="0" smtClean="0"/>
              <a:t> (5/5)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203"/>
          <a:stretch>
            <a:fillRect/>
          </a:stretch>
        </p:blipFill>
        <p:spPr bwMode="auto">
          <a:xfrm>
            <a:off x="214282" y="998887"/>
            <a:ext cx="8072494" cy="56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61665" y="2561805"/>
            <a:ext cx="6510797" cy="224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343750" y="3072770"/>
            <a:ext cx="3657010" cy="1070610"/>
          </a:xfrm>
          <a:prstGeom prst="wedgeRoundRectCallout">
            <a:avLst>
              <a:gd name="adj1" fmla="val -43049"/>
              <a:gd name="adj2" fmla="val -6989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memperoleh</a:t>
            </a:r>
            <a:r>
              <a:rPr lang="en-US" sz="1400" dirty="0" smtClean="0"/>
              <a:t> </a:t>
            </a:r>
            <a:r>
              <a:rPr lang="en-US" sz="1400" dirty="0" err="1" smtClean="0"/>
              <a:t>jawaban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pendaftaran</a:t>
            </a:r>
            <a:r>
              <a:rPr lang="en-US" sz="1400" dirty="0" smtClean="0"/>
              <a:t> </a:t>
            </a:r>
            <a:r>
              <a:rPr lang="en-US" sz="1400" i="1" dirty="0" smtClean="0"/>
              <a:t>online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i="1" dirty="0" smtClean="0"/>
              <a:t>e-mail , </a:t>
            </a:r>
            <a:r>
              <a:rPr lang="en-US" sz="1400" dirty="0" err="1" smtClean="0"/>
              <a:t>buka</a:t>
            </a:r>
            <a:r>
              <a:rPr lang="en-US" sz="1400" dirty="0" smtClean="0"/>
              <a:t> </a:t>
            </a:r>
            <a:r>
              <a:rPr lang="id-ID" sz="1400" i="1" dirty="0" smtClean="0"/>
              <a:t>e-mail </a:t>
            </a:r>
            <a:r>
              <a:rPr lang="id-ID" sz="1400" dirty="0" smtClean="0"/>
              <a:t>dimaksud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aktivasi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6" y="500042"/>
            <a:ext cx="650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i="1" dirty="0" smtClean="0"/>
              <a:t>online</a:t>
            </a:r>
            <a:r>
              <a:rPr lang="en-US" dirty="0" smtClean="0"/>
              <a:t> yang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e-mail</a:t>
            </a:r>
            <a:endParaRPr lang="en-US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Desain Template Slide Penyuluh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sain Template Slide Penyuluh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Desain Template Slide Penyuluhan</Template>
  <TotalTime>10047</TotalTime>
  <Words>1063</Words>
  <Application>Microsoft Office PowerPoint</Application>
  <PresentationFormat>On-screen Show (4:3)</PresentationFormat>
  <Paragraphs>135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Desain Template Slide Penyuluhan</vt:lpstr>
      <vt:lpstr>1_Desain Template Slide Penyuluhan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PERHATIAN</vt:lpstr>
    </vt:vector>
  </TitlesOfParts>
  <Company>tax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Pengisian SPT Tahunan  PPh Orang Pribadi  Tahun Pajak 2012</dc:title>
  <dc:creator>hendra</dc:creator>
  <cp:lastModifiedBy>eLLen</cp:lastModifiedBy>
  <cp:revision>632</cp:revision>
  <dcterms:created xsi:type="dcterms:W3CDTF">2013-01-21T04:58:02Z</dcterms:created>
  <dcterms:modified xsi:type="dcterms:W3CDTF">2015-03-26T01:16:07Z</dcterms:modified>
</cp:coreProperties>
</file>