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73" r:id="rId5"/>
    <p:sldId id="275" r:id="rId6"/>
    <p:sldId id="259" r:id="rId7"/>
    <p:sldId id="261" r:id="rId8"/>
    <p:sldId id="262" r:id="rId9"/>
    <p:sldId id="263" r:id="rId10"/>
    <p:sldId id="271" r:id="rId11"/>
    <p:sldId id="272" r:id="rId12"/>
    <p:sldId id="260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2D30"/>
    <a:srgbClr val="ED3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>
        <p:scale>
          <a:sx n="37" d="100"/>
          <a:sy n="37" d="100"/>
        </p:scale>
        <p:origin x="33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Kelulusan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Per </a:t>
            </a:r>
            <a:r>
              <a:rPr lang="en-US" dirty="0" err="1" smtClean="0"/>
              <a:t>Angkatan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Kelulusan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0.623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22-4D4A-81F7-DB3EC3F79D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Kelulusan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0.59899999999999998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22-4D4A-81F7-DB3EC3F79D1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Kelulusan</c:v>
                </c:pt>
              </c:strCache>
            </c:strRef>
          </c:cat>
          <c:val>
            <c:numRef>
              <c:f>Sheet1!$D$2</c:f>
              <c:numCache>
                <c:formatCode>0.00%</c:formatCode>
                <c:ptCount val="1"/>
                <c:pt idx="0">
                  <c:v>0.55300000000000005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22-4D4A-81F7-DB3EC3F79D1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Kelulusan</c:v>
                </c:pt>
              </c:strCache>
            </c:strRef>
          </c:cat>
          <c:val>
            <c:numRef>
              <c:f>Sheet1!$E$2</c:f>
              <c:numCache>
                <c:formatCode>0.00%</c:formatCode>
                <c:ptCount val="1"/>
                <c:pt idx="0">
                  <c:v>0.61399999999999999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22-4D4A-81F7-DB3EC3F79D1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94631576"/>
        <c:axId val="394632560"/>
      </c:barChart>
      <c:catAx>
        <c:axId val="394631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632560"/>
        <c:crosses val="autoZero"/>
        <c:auto val="1"/>
        <c:lblAlgn val="ctr"/>
        <c:lblOffset val="100"/>
        <c:noMultiLvlLbl val="0"/>
      </c:catAx>
      <c:valAx>
        <c:axId val="394632560"/>
        <c:scaling>
          <c:orientation val="minMax"/>
          <c:max val="0.70000000000000007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631576"/>
        <c:crosses val="autoZero"/>
        <c:crossBetween val="between"/>
        <c:majorUnit val="0.1"/>
        <c:min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rgbClr val="B22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055634" y="6124398"/>
            <a:ext cx="2743200" cy="365125"/>
          </a:xfrm>
        </p:spPr>
        <p:txBody>
          <a:bodyPr/>
          <a:lstStyle/>
          <a:p>
            <a:fld id="{5B4FBCAB-C5F9-46B5-93B6-5CB8AFF4FEAC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0058" y="6124399"/>
            <a:ext cx="68706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17910D7-DAED-44B3-9A69-9E87AE7A2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1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60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5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1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rgbClr val="B22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812617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99419" y="2796789"/>
            <a:ext cx="1154151" cy="1090789"/>
          </a:xfrm>
        </p:spPr>
        <p:txBody>
          <a:bodyPr/>
          <a:lstStyle/>
          <a:p>
            <a:fld id="{817910D7-DAED-44B3-9A69-9E87AE7A2C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9055634" y="6124398"/>
            <a:ext cx="2743200" cy="365125"/>
          </a:xfrm>
        </p:spPr>
        <p:txBody>
          <a:bodyPr/>
          <a:lstStyle/>
          <a:p>
            <a:fld id="{5B4FBCAB-C5F9-46B5-93B6-5CB8AFF4FEAC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0058" y="6124399"/>
            <a:ext cx="687066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4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3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4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77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6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1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23924" y="5695406"/>
            <a:ext cx="12460263" cy="11860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23924" y="4754"/>
            <a:ext cx="12460697" cy="168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8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6024" y="1515293"/>
            <a:ext cx="7994468" cy="2586446"/>
          </a:xfrm>
        </p:spPr>
        <p:txBody>
          <a:bodyPr/>
          <a:lstStyle/>
          <a:p>
            <a:r>
              <a:rPr lang="en-US" sz="72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SOSIALISASI </a:t>
            </a:r>
            <a:r>
              <a:rPr lang="en-US" sz="7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PROYEK AKHIR</a:t>
            </a:r>
            <a:br>
              <a:rPr lang="en-US" sz="72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D3 KOMPUTERISASI AKUNTANSI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23110" y="4284617"/>
            <a:ext cx="7907382" cy="62701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Semester </a:t>
            </a:r>
            <a:r>
              <a:rPr lang="en-US" sz="3600" dirty="0" err="1" smtClean="0">
                <a:solidFill>
                  <a:schemeClr val="tx2"/>
                </a:solidFill>
                <a:latin typeface="Arial Black" panose="020B0A04020102020204" pitchFamily="34" charset="0"/>
              </a:rPr>
              <a:t>Ganjil</a:t>
            </a:r>
            <a:r>
              <a:rPr lang="en-US" sz="36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TA 2016/2017</a:t>
            </a:r>
            <a:endParaRPr lang="en-US" sz="36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4294967295"/>
          </p:nvPr>
        </p:nvSpPr>
        <p:spPr>
          <a:xfrm>
            <a:off x="923110" y="4911632"/>
            <a:ext cx="7907382" cy="757648"/>
          </a:xfrm>
        </p:spPr>
        <p:txBody>
          <a:bodyPr>
            <a:normAutofit fontScale="70000" lnSpcReduction="20000"/>
          </a:bodyPr>
          <a:lstStyle/>
          <a:p>
            <a:pPr marL="0" indent="0" algn="r"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14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Oktober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2016,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Ruang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KU03.03.01 </a:t>
            </a:r>
          </a:p>
          <a:p>
            <a:pPr marL="0" indent="0" algn="r"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Ged.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Tokong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Nanas,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Telkom University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Black" panose="020B0A04020102020204" pitchFamily="34" charset="0"/>
              </a:rPr>
              <a:t>Siapa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Saja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Mengikuti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Skema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Baru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2014</a:t>
            </a:r>
          </a:p>
          <a:p>
            <a:r>
              <a:rPr lang="en-US" dirty="0" err="1" smtClean="0"/>
              <a:t>Angkatan</a:t>
            </a:r>
            <a:r>
              <a:rPr lang="en-US" dirty="0" smtClean="0"/>
              <a:t> 2013 </a:t>
            </a:r>
            <a:r>
              <a:rPr lang="en-US" dirty="0" err="1" smtClean="0"/>
              <a:t>dan</a:t>
            </a:r>
            <a:r>
              <a:rPr lang="en-US" dirty="0" smtClean="0"/>
              <a:t> 2012 </a:t>
            </a:r>
            <a:r>
              <a:rPr lang="en-US" dirty="0" err="1" smtClean="0"/>
              <a:t>belum</a:t>
            </a:r>
            <a:r>
              <a:rPr lang="en-US" dirty="0" smtClean="0"/>
              <a:t> seminar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September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 err="1" smtClean="0"/>
              <a:t>Skenario</a:t>
            </a:r>
            <a:r>
              <a:rPr lang="en-US" b="1" dirty="0" smtClean="0"/>
              <a:t> </a:t>
            </a:r>
            <a:r>
              <a:rPr lang="en-US" b="1" dirty="0" err="1" smtClean="0"/>
              <a:t>Proyek</a:t>
            </a:r>
            <a:r>
              <a:rPr lang="en-US" b="1" dirty="0" smtClean="0"/>
              <a:t> Akhir </a:t>
            </a:r>
            <a:r>
              <a:rPr lang="en-US" sz="9600" dirty="0" smtClean="0">
                <a:latin typeface="Cooper Black" panose="0208090404030B020404" pitchFamily="18" charset="0"/>
              </a:rPr>
              <a:t>2013</a:t>
            </a:r>
            <a:endParaRPr lang="en-US" sz="9600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14951"/>
            <a:ext cx="10515600" cy="86201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seminar </a:t>
            </a:r>
            <a:r>
              <a:rPr lang="en-US" dirty="0" err="1" smtClean="0"/>
              <a:t>pada</a:t>
            </a:r>
            <a:r>
              <a:rPr lang="en-US" dirty="0" smtClean="0"/>
              <a:t> Periode September 2016.</a:t>
            </a:r>
          </a:p>
          <a:p>
            <a:pPr lvl="1"/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b="1" dirty="0" err="1"/>
              <a:t>skema</a:t>
            </a:r>
            <a:r>
              <a:rPr lang="en-US" b="1" dirty="0"/>
              <a:t> PA </a:t>
            </a:r>
            <a:r>
              <a:rPr lang="en-US" b="1" dirty="0" err="1"/>
              <a:t>angkatan</a:t>
            </a:r>
            <a:r>
              <a:rPr lang="en-US" b="1" dirty="0"/>
              <a:t> 2014 </a:t>
            </a:r>
            <a:r>
              <a:rPr lang="en-US" dirty="0"/>
              <a:t>(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terburuk</a:t>
            </a:r>
            <a:r>
              <a:rPr lang="en-US" dirty="0"/>
              <a:t>: </a:t>
            </a:r>
            <a:r>
              <a:rPr lang="en-US" dirty="0" err="1"/>
              <a:t>berlanjut</a:t>
            </a:r>
            <a:r>
              <a:rPr lang="en-US" dirty="0"/>
              <a:t> semester 8)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10533567" cy="348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Alur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dan</a:t>
            </a:r>
            <a:r>
              <a:rPr lang="en-US" dirty="0" smtClean="0">
                <a:latin typeface="Arial Black" panose="020B0A04020102020204" pitchFamily="34" charset="0"/>
              </a:rPr>
              <a:t> Timeline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3082834"/>
            <a:ext cx="10515600" cy="3094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Timeline</a:t>
            </a:r>
          </a:p>
          <a:p>
            <a:r>
              <a:rPr lang="en-US" dirty="0" err="1" smtClean="0"/>
              <a:t>Pengajuan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			: 28 </a:t>
            </a:r>
            <a:r>
              <a:rPr lang="en-US" dirty="0" err="1" smtClean="0"/>
              <a:t>Oktober</a:t>
            </a:r>
            <a:r>
              <a:rPr lang="en-US" dirty="0" smtClean="0"/>
              <a:t> 2016</a:t>
            </a:r>
          </a:p>
          <a:p>
            <a:pPr lvl="1"/>
            <a:r>
              <a:rPr lang="en-US" dirty="0" smtClean="0"/>
              <a:t>Form </a:t>
            </a:r>
            <a:r>
              <a:rPr lang="en-US" dirty="0" err="1" smtClean="0"/>
              <a:t>pengajuan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b="1" u="sng" dirty="0" err="1" smtClean="0"/>
              <a:t>dikumpulkan</a:t>
            </a:r>
            <a:r>
              <a:rPr lang="en-US" b="1" u="sng" dirty="0" smtClean="0"/>
              <a:t> di </a:t>
            </a:r>
            <a:r>
              <a:rPr lang="en-US" b="1" u="sng" dirty="0" err="1" smtClean="0"/>
              <a:t>Koord</a:t>
            </a:r>
            <a:r>
              <a:rPr lang="en-US" b="1" u="sng" dirty="0" smtClean="0"/>
              <a:t>. Bid. PA</a:t>
            </a:r>
          </a:p>
          <a:p>
            <a:r>
              <a:rPr lang="en-US" dirty="0" err="1" smtClean="0"/>
              <a:t>Monev</a:t>
            </a:r>
            <a:r>
              <a:rPr lang="en-US" dirty="0" smtClean="0"/>
              <a:t> 1: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	  11 November 2016</a:t>
            </a:r>
            <a:endParaRPr lang="en-US" dirty="0" smtClean="0"/>
          </a:p>
          <a:p>
            <a:r>
              <a:rPr lang="en-US" dirty="0" err="1" smtClean="0"/>
              <a:t>Monev</a:t>
            </a:r>
            <a:r>
              <a:rPr lang="en-US" dirty="0" smtClean="0"/>
              <a:t> 2: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	  16 </a:t>
            </a:r>
            <a:r>
              <a:rPr lang="en-US" dirty="0" err="1" smtClean="0"/>
              <a:t>Desember</a:t>
            </a:r>
            <a:r>
              <a:rPr lang="en-US" dirty="0" smtClean="0"/>
              <a:t> 2016 </a:t>
            </a:r>
          </a:p>
          <a:p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PA: </a:t>
            </a:r>
            <a:r>
              <a:rPr lang="en-US" dirty="0" err="1" smtClean="0"/>
              <a:t>Minggu</a:t>
            </a:r>
            <a:r>
              <a:rPr lang="en-US" dirty="0" smtClean="0"/>
              <a:t> ke-1 </a:t>
            </a:r>
            <a:r>
              <a:rPr lang="en-US" dirty="0" err="1" smtClean="0"/>
              <a:t>Perkuliahan</a:t>
            </a:r>
            <a:r>
              <a:rPr lang="en-US" dirty="0" smtClean="0"/>
              <a:t> Semester </a:t>
            </a:r>
            <a:r>
              <a:rPr lang="en-US" dirty="0" err="1" smtClean="0"/>
              <a:t>Genap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Monev</a:t>
            </a:r>
            <a:r>
              <a:rPr lang="en-US" dirty="0" smtClean="0"/>
              <a:t> 3&amp;4: </a:t>
            </a:r>
            <a:r>
              <a:rPr lang="en-US" dirty="0" err="1" smtClean="0"/>
              <a:t>diumumkan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694217" y="1538239"/>
            <a:ext cx="2090057" cy="128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MONEV1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084719" y="1485988"/>
            <a:ext cx="2090057" cy="128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MONEV2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475221" y="1538239"/>
            <a:ext cx="2090057" cy="128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MONEV3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9865723" y="1538239"/>
            <a:ext cx="2090057" cy="128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MONEV4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03715" y="1538239"/>
            <a:ext cx="2090057" cy="12801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Pendahuluan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MONEV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MONEV 1. </a:t>
            </a:r>
            <a:endParaRPr lang="en-US" sz="3200" dirty="0"/>
          </a:p>
          <a:p>
            <a:pPr lvl="1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acara </a:t>
            </a:r>
            <a:r>
              <a:rPr lang="en-US" dirty="0" err="1"/>
              <a:t>monev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MONEV 1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2, </a:t>
            </a:r>
            <a:r>
              <a:rPr lang="en-US" dirty="0" err="1"/>
              <a:t>selambat</a:t>
            </a:r>
            <a:r>
              <a:rPr lang="en-US" dirty="0"/>
              <a:t> – </a:t>
            </a:r>
            <a:r>
              <a:rPr lang="en-US" dirty="0" err="1"/>
              <a:t>lambatnya</a:t>
            </a:r>
            <a:r>
              <a:rPr lang="en-US" dirty="0"/>
              <a:t> 2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endParaRPr lang="en-US" sz="3200" dirty="0"/>
          </a:p>
          <a:p>
            <a:pPr lvl="1"/>
            <a:r>
              <a:rPr lang="en-US" dirty="0" err="1"/>
              <a:t>Laporan</a:t>
            </a:r>
            <a:r>
              <a:rPr lang="en-US" dirty="0"/>
              <a:t> MONEV 1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PA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, Bab I, Bab II,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).</a:t>
            </a:r>
            <a:endParaRPr lang="en-US" sz="3200" dirty="0"/>
          </a:p>
          <a:p>
            <a:pPr lvl="1"/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. </a:t>
            </a:r>
            <a:r>
              <a:rPr lang="en-US" dirty="0" err="1"/>
              <a:t>Penilaian</a:t>
            </a:r>
            <a:r>
              <a:rPr lang="en-US" dirty="0"/>
              <a:t> MONEV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2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1.</a:t>
            </a:r>
            <a:endParaRPr lang="en-US" sz="3200" dirty="0"/>
          </a:p>
          <a:p>
            <a:pPr lvl="1"/>
            <a:r>
              <a:rPr lang="en-US" dirty="0" err="1"/>
              <a:t>Pembimbing</a:t>
            </a:r>
            <a:r>
              <a:rPr lang="en-US" dirty="0"/>
              <a:t> 1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acara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Koordinator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PA.</a:t>
            </a:r>
            <a:endParaRPr lang="en-US" sz="3200" dirty="0"/>
          </a:p>
          <a:p>
            <a:pPr lvl="1"/>
            <a:r>
              <a:rPr lang="en-US" dirty="0"/>
              <a:t>MONEV 1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evaluator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mencatatkan</a:t>
            </a:r>
            <a:r>
              <a:rPr lang="en-US" dirty="0"/>
              <a:t> </a:t>
            </a:r>
            <a:r>
              <a:rPr lang="en-US" dirty="0" err="1"/>
              <a:t>revisi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acara.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MONEV2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MONEV 2. </a:t>
            </a:r>
            <a:endParaRPr lang="en-US" sz="3200" dirty="0"/>
          </a:p>
          <a:p>
            <a:pPr lvl="1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acara </a:t>
            </a:r>
            <a:r>
              <a:rPr lang="en-US" dirty="0" err="1"/>
              <a:t>monev</a:t>
            </a:r>
            <a:r>
              <a:rPr lang="en-US" dirty="0"/>
              <a:t> 2 , </a:t>
            </a:r>
            <a:r>
              <a:rPr lang="en-US" dirty="0" err="1"/>
              <a:t>fotocopy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acara </a:t>
            </a:r>
            <a:r>
              <a:rPr lang="en-US" dirty="0" err="1"/>
              <a:t>monev</a:t>
            </a:r>
            <a:r>
              <a:rPr lang="en-US" dirty="0"/>
              <a:t> 1,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MONEV 2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penguji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2, </a:t>
            </a:r>
            <a:r>
              <a:rPr lang="en-US" dirty="0" err="1"/>
              <a:t>selambat</a:t>
            </a:r>
            <a:r>
              <a:rPr lang="en-US" dirty="0"/>
              <a:t> – </a:t>
            </a:r>
            <a:r>
              <a:rPr lang="en-US" dirty="0" err="1"/>
              <a:t>lambatnya</a:t>
            </a:r>
            <a:r>
              <a:rPr lang="en-US" dirty="0"/>
              <a:t> 2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endParaRPr lang="en-US" sz="3200" dirty="0"/>
          </a:p>
          <a:p>
            <a:pPr lvl="1"/>
            <a:r>
              <a:rPr lang="en-US" dirty="0" err="1"/>
              <a:t>Laporan</a:t>
            </a:r>
            <a:r>
              <a:rPr lang="en-US" dirty="0"/>
              <a:t> MONEV 2 </a:t>
            </a:r>
            <a:r>
              <a:rPr lang="en-US" dirty="0" err="1"/>
              <a:t>buku</a:t>
            </a:r>
            <a:r>
              <a:rPr lang="en-US" dirty="0"/>
              <a:t> PA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, Bab I&amp;II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revisi</a:t>
            </a:r>
            <a:r>
              <a:rPr lang="en-US" dirty="0"/>
              <a:t> MONEV 1, Bab III,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).</a:t>
            </a:r>
            <a:endParaRPr lang="en-US" sz="3200" dirty="0"/>
          </a:p>
          <a:p>
            <a:pPr lvl="1"/>
            <a:r>
              <a:rPr lang="en-US" dirty="0" err="1"/>
              <a:t>Penguji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. </a:t>
            </a:r>
            <a:r>
              <a:rPr lang="en-US" dirty="0" err="1"/>
              <a:t>Penilaian</a:t>
            </a:r>
            <a:r>
              <a:rPr lang="en-US" dirty="0"/>
              <a:t> MONEV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penguji</a:t>
            </a:r>
            <a:r>
              <a:rPr lang="en-US" dirty="0"/>
              <a:t> 2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penguji</a:t>
            </a:r>
            <a:r>
              <a:rPr lang="en-US" dirty="0"/>
              <a:t> 1.</a:t>
            </a:r>
            <a:endParaRPr lang="en-US" sz="3200" dirty="0"/>
          </a:p>
          <a:p>
            <a:pPr lvl="1"/>
            <a:r>
              <a:rPr lang="en-US" dirty="0" err="1"/>
              <a:t>Penguji</a:t>
            </a:r>
            <a:r>
              <a:rPr lang="en-US" dirty="0"/>
              <a:t> 1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acara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Koordinator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PA.</a:t>
            </a:r>
            <a:endParaRPr lang="en-US" sz="3200" dirty="0"/>
          </a:p>
          <a:p>
            <a:pPr lvl="1"/>
            <a:r>
              <a:rPr lang="en-US" dirty="0"/>
              <a:t>MONEV 2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evaluator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mencatatkan</a:t>
            </a:r>
            <a:r>
              <a:rPr lang="en-US" dirty="0"/>
              <a:t> </a:t>
            </a:r>
            <a:r>
              <a:rPr lang="en-US" dirty="0" err="1"/>
              <a:t>revisi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acara.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 Black" panose="020B0A04020102020204" pitchFamily="34" charset="0"/>
              </a:rPr>
              <a:t>Pendaftaran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Judul</a:t>
            </a:r>
            <a:r>
              <a:rPr lang="en-US" dirty="0">
                <a:latin typeface="Arial Black" panose="020B0A04020102020204" pitchFamily="34" charset="0"/>
              </a:rPr>
              <a:t> PA </a:t>
            </a:r>
            <a:r>
              <a:rPr lang="en-US" dirty="0" err="1">
                <a:latin typeface="Arial Black" panose="020B0A04020102020204" pitchFamily="34" charset="0"/>
              </a:rPr>
              <a:t>ke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Igracias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melengkapi</a:t>
            </a:r>
            <a:r>
              <a:rPr lang="en-US" dirty="0"/>
              <a:t> data PA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IGracias</a:t>
            </a:r>
            <a:r>
              <a:rPr lang="en-US" dirty="0"/>
              <a:t>.</a:t>
            </a:r>
            <a:endParaRPr lang="en-US" sz="3200" dirty="0"/>
          </a:p>
          <a:p>
            <a:pPr lvl="1"/>
            <a:r>
              <a:rPr lang="en-US" dirty="0" err="1"/>
              <a:t>Ketua</a:t>
            </a:r>
            <a:r>
              <a:rPr lang="en-US" dirty="0"/>
              <a:t> KK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konfirmasi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PA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1.</a:t>
            </a:r>
            <a:endParaRPr lang="en-US" sz="3200" dirty="0"/>
          </a:p>
          <a:p>
            <a:pPr lvl="1"/>
            <a:r>
              <a:rPr lang="en-US" dirty="0" err="1"/>
              <a:t>Ketua</a:t>
            </a:r>
            <a:r>
              <a:rPr lang="en-US" dirty="0"/>
              <a:t> KK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 </a:t>
            </a:r>
            <a:r>
              <a:rPr lang="en-US" dirty="0" err="1"/>
              <a:t>judul</a:t>
            </a:r>
            <a:r>
              <a:rPr lang="en-US" dirty="0"/>
              <a:t> PA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dikonfirmasi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1 </a:t>
            </a:r>
            <a:r>
              <a:rPr lang="en-US" dirty="0" err="1"/>
              <a:t>pada</a:t>
            </a:r>
            <a:r>
              <a:rPr lang="en-US" dirty="0"/>
              <a:t> point b</a:t>
            </a:r>
            <a:r>
              <a:rPr lang="en-US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28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MONEV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MONEV 3. </a:t>
            </a:r>
            <a:endParaRPr lang="en-US" sz="3200" dirty="0"/>
          </a:p>
          <a:p>
            <a:pPr lvl="1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acara </a:t>
            </a:r>
            <a:r>
              <a:rPr lang="en-US" dirty="0" err="1"/>
              <a:t>monev</a:t>
            </a:r>
            <a:r>
              <a:rPr lang="en-US" dirty="0"/>
              <a:t> 3, </a:t>
            </a:r>
            <a:r>
              <a:rPr lang="en-US" dirty="0" err="1"/>
              <a:t>fotocopy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acara </a:t>
            </a:r>
            <a:r>
              <a:rPr lang="en-US" dirty="0" err="1"/>
              <a:t>monev</a:t>
            </a:r>
            <a:r>
              <a:rPr lang="en-US" dirty="0"/>
              <a:t> 1 &amp; 2,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MONEV 3 </a:t>
            </a:r>
            <a:r>
              <a:rPr lang="en-US" dirty="0" err="1"/>
              <a:t>pembimbing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2, </a:t>
            </a:r>
            <a:r>
              <a:rPr lang="en-US" dirty="0" err="1"/>
              <a:t>selambat</a:t>
            </a:r>
            <a:r>
              <a:rPr lang="en-US" dirty="0"/>
              <a:t> – </a:t>
            </a:r>
            <a:r>
              <a:rPr lang="en-US" dirty="0" err="1"/>
              <a:t>lambatnya</a:t>
            </a:r>
            <a:r>
              <a:rPr lang="en-US" dirty="0"/>
              <a:t> 2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 </a:t>
            </a:r>
            <a:endParaRPr lang="en-US" sz="3200" dirty="0"/>
          </a:p>
          <a:p>
            <a:pPr lvl="1"/>
            <a:r>
              <a:rPr lang="en-US" dirty="0" err="1"/>
              <a:t>Laporan</a:t>
            </a:r>
            <a:r>
              <a:rPr lang="en-US" dirty="0"/>
              <a:t> MONEV 3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PA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, </a:t>
            </a:r>
            <a:r>
              <a:rPr lang="en-US" dirty="0" err="1"/>
              <a:t>Jurnal</a:t>
            </a:r>
            <a:r>
              <a:rPr lang="en-US" dirty="0"/>
              <a:t> PA, </a:t>
            </a:r>
            <a:r>
              <a:rPr lang="en-US" dirty="0" err="1"/>
              <a:t>Aplikasi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Manual </a:t>
            </a:r>
            <a:r>
              <a:rPr lang="en-US" dirty="0" err="1"/>
              <a:t>Aplikasi</a:t>
            </a:r>
            <a:r>
              <a:rPr lang="en-US" dirty="0"/>
              <a:t>.</a:t>
            </a:r>
            <a:endParaRPr lang="en-US" sz="3200" dirty="0"/>
          </a:p>
          <a:p>
            <a:pPr lvl="1"/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. </a:t>
            </a:r>
            <a:r>
              <a:rPr lang="en-US" dirty="0" err="1"/>
              <a:t>Penilaian</a:t>
            </a:r>
            <a:r>
              <a:rPr lang="en-US" dirty="0"/>
              <a:t> MONEV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2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1.</a:t>
            </a:r>
            <a:endParaRPr lang="en-US" sz="3200" dirty="0"/>
          </a:p>
          <a:p>
            <a:pPr lvl="1"/>
            <a:r>
              <a:rPr lang="en-US" dirty="0" err="1"/>
              <a:t>Pembimbing</a:t>
            </a:r>
            <a:r>
              <a:rPr lang="en-US" dirty="0"/>
              <a:t> 1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acara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Koordinator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PA.</a:t>
            </a:r>
            <a:endParaRPr lang="en-US" sz="3200" dirty="0"/>
          </a:p>
          <a:p>
            <a:pPr lvl="1"/>
            <a:r>
              <a:rPr lang="en-US" dirty="0"/>
              <a:t>MONEV 3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evaluator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mencatatkan</a:t>
            </a:r>
            <a:r>
              <a:rPr lang="en-US" dirty="0"/>
              <a:t> </a:t>
            </a:r>
            <a:r>
              <a:rPr lang="en-US" dirty="0" err="1"/>
              <a:t>revisi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acara</a:t>
            </a:r>
            <a:r>
              <a:rPr lang="en-US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45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MONEV4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MONEV 4. </a:t>
            </a:r>
            <a:endParaRPr lang="en-US" sz="3200" dirty="0"/>
          </a:p>
          <a:p>
            <a:pPr lvl="1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MONEV 4 (</a:t>
            </a:r>
            <a:r>
              <a:rPr lang="en-US" dirty="0" err="1"/>
              <a:t>Sidang</a:t>
            </a:r>
            <a:r>
              <a:rPr lang="en-US" dirty="0"/>
              <a:t> PA)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.</a:t>
            </a:r>
            <a:endParaRPr lang="en-US" sz="3200" dirty="0"/>
          </a:p>
          <a:p>
            <a:pPr lvl="1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fotocopy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acara </a:t>
            </a:r>
            <a:r>
              <a:rPr lang="en-US" dirty="0" err="1"/>
              <a:t>monev</a:t>
            </a:r>
            <a:r>
              <a:rPr lang="en-US" dirty="0"/>
              <a:t> 1, 2 &amp; 3,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MONEV 4 </a:t>
            </a:r>
            <a:r>
              <a:rPr lang="en-US" dirty="0" err="1"/>
              <a:t>pembimbing</a:t>
            </a:r>
            <a:r>
              <a:rPr lang="en-US" dirty="0"/>
              <a:t> 1 &amp; 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penguji</a:t>
            </a:r>
            <a:r>
              <a:rPr lang="en-US" dirty="0"/>
              <a:t> 1 &amp; 2 </a:t>
            </a:r>
            <a:r>
              <a:rPr lang="en-US" dirty="0" err="1"/>
              <a:t>selambat</a:t>
            </a:r>
            <a:r>
              <a:rPr lang="en-US" dirty="0"/>
              <a:t> – </a:t>
            </a:r>
            <a:r>
              <a:rPr lang="en-US" dirty="0" err="1"/>
              <a:t>lambatnya</a:t>
            </a:r>
            <a:r>
              <a:rPr lang="en-US" dirty="0"/>
              <a:t> 2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endParaRPr lang="en-US" sz="3200" dirty="0"/>
          </a:p>
          <a:p>
            <a:pPr lvl="1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menghubungi</a:t>
            </a:r>
            <a:r>
              <a:rPr lang="en-US" dirty="0"/>
              <a:t> </a:t>
            </a:r>
            <a:r>
              <a:rPr lang="en-US" dirty="0" err="1"/>
              <a:t>kesediaan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penguji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2,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menyerahkan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MONEV 4.</a:t>
            </a:r>
            <a:endParaRPr lang="en-US" sz="3200" dirty="0"/>
          </a:p>
          <a:p>
            <a:pPr lvl="1"/>
            <a:r>
              <a:rPr lang="en-US" dirty="0" err="1"/>
              <a:t>Laporan</a:t>
            </a:r>
            <a:r>
              <a:rPr lang="en-US" dirty="0"/>
              <a:t> MONEV 4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PA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, </a:t>
            </a:r>
            <a:r>
              <a:rPr lang="en-US" dirty="0" err="1"/>
              <a:t>Jurnal</a:t>
            </a:r>
            <a:r>
              <a:rPr lang="en-US" dirty="0"/>
              <a:t> PA, </a:t>
            </a:r>
            <a:r>
              <a:rPr lang="en-US" dirty="0" err="1"/>
              <a:t>Aplikasi</a:t>
            </a:r>
            <a:r>
              <a:rPr lang="en-US" dirty="0"/>
              <a:t>, </a:t>
            </a:r>
            <a:r>
              <a:rPr lang="en-US" dirty="0" err="1"/>
              <a:t>Buku</a:t>
            </a:r>
            <a:r>
              <a:rPr lang="en-US" dirty="0"/>
              <a:t> Manual </a:t>
            </a:r>
            <a:r>
              <a:rPr lang="en-US" dirty="0" err="1"/>
              <a:t>Aplikasi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poster.</a:t>
            </a:r>
            <a:endParaRPr lang="en-US" sz="3200" dirty="0"/>
          </a:p>
          <a:p>
            <a:pPr lvl="1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acara </a:t>
            </a:r>
            <a:r>
              <a:rPr lang="en-US" dirty="0" err="1"/>
              <a:t>monev</a:t>
            </a:r>
            <a:r>
              <a:rPr lang="en-US" dirty="0"/>
              <a:t> 4 di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akademik</a:t>
            </a:r>
            <a:endParaRPr lang="en-US" sz="3200" dirty="0"/>
          </a:p>
          <a:p>
            <a:pPr lvl="1"/>
            <a:r>
              <a:rPr lang="en-US" dirty="0" err="1"/>
              <a:t>Penguji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.</a:t>
            </a:r>
            <a:endParaRPr lang="en-US" sz="3200" dirty="0"/>
          </a:p>
          <a:p>
            <a:pPr lvl="1"/>
            <a:r>
              <a:rPr lang="en-US" dirty="0"/>
              <a:t>MONEV 4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evaluator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mencatatkan</a:t>
            </a:r>
            <a:r>
              <a:rPr lang="en-US" dirty="0"/>
              <a:t> </a:t>
            </a:r>
            <a:r>
              <a:rPr lang="en-US" dirty="0" err="1"/>
              <a:t>revisi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acara.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8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406378"/>
              </p:ext>
            </p:extLst>
          </p:nvPr>
        </p:nvGraphicFramePr>
        <p:xfrm>
          <a:off x="571499" y="338364"/>
          <a:ext cx="11049001" cy="6456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182">
                  <a:extLst>
                    <a:ext uri="{9D8B030D-6E8A-4147-A177-3AD203B41FA5}">
                      <a16:colId xmlns:a16="http://schemas.microsoft.com/office/drawing/2014/main" val="2652667787"/>
                    </a:ext>
                  </a:extLst>
                </a:gridCol>
                <a:gridCol w="2223526">
                  <a:extLst>
                    <a:ext uri="{9D8B030D-6E8A-4147-A177-3AD203B41FA5}">
                      <a16:colId xmlns:a16="http://schemas.microsoft.com/office/drawing/2014/main" val="4278187243"/>
                    </a:ext>
                  </a:extLst>
                </a:gridCol>
                <a:gridCol w="2196074">
                  <a:extLst>
                    <a:ext uri="{9D8B030D-6E8A-4147-A177-3AD203B41FA5}">
                      <a16:colId xmlns:a16="http://schemas.microsoft.com/office/drawing/2014/main" val="3004022042"/>
                    </a:ext>
                  </a:extLst>
                </a:gridCol>
                <a:gridCol w="1345096">
                  <a:extLst>
                    <a:ext uri="{9D8B030D-6E8A-4147-A177-3AD203B41FA5}">
                      <a16:colId xmlns:a16="http://schemas.microsoft.com/office/drawing/2014/main" val="3406104011"/>
                    </a:ext>
                  </a:extLst>
                </a:gridCol>
                <a:gridCol w="2134563">
                  <a:extLst>
                    <a:ext uri="{9D8B030D-6E8A-4147-A177-3AD203B41FA5}">
                      <a16:colId xmlns:a16="http://schemas.microsoft.com/office/drawing/2014/main" val="3817003783"/>
                    </a:ext>
                  </a:extLst>
                </a:gridCol>
                <a:gridCol w="679269">
                  <a:extLst>
                    <a:ext uri="{9D8B030D-6E8A-4147-A177-3AD203B41FA5}">
                      <a16:colId xmlns:a16="http://schemas.microsoft.com/office/drawing/2014/main" val="3240913082"/>
                    </a:ext>
                  </a:extLst>
                </a:gridCol>
                <a:gridCol w="1896291">
                  <a:extLst>
                    <a:ext uri="{9D8B030D-6E8A-4147-A177-3AD203B41FA5}">
                      <a16:colId xmlns:a16="http://schemas.microsoft.com/office/drawing/2014/main" val="2210564496"/>
                    </a:ext>
                  </a:extLst>
                </a:gridCol>
              </a:tblGrid>
              <a:tr h="3553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MONEV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Kegiatan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Bentuk Evaluasi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Tim Penilai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Laporan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Bobot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Persyaratan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249950"/>
                  </a:ext>
                </a:extLst>
              </a:tr>
              <a:tr h="9004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Kesesuaian topik dengan proses bisnis berjalan dan/atau tinjauan pustaka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Dokumen dan presentasi tidak terjadwal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Pembimbing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Buku PA:</a:t>
                      </a:r>
                      <a:endParaRPr lang="en-US" sz="280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Bab 1 dan 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Non SKS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5518931"/>
                  </a:ext>
                </a:extLst>
              </a:tr>
              <a:tr h="9004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Kesesuaian usulan proses bisnis berjalan dengan usulan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Dokumen. </a:t>
                      </a:r>
                      <a:r>
                        <a:rPr lang="en-US" sz="1800" u="sng">
                          <a:effectLst/>
                        </a:rPr>
                        <a:t>Jika diperlukan</a:t>
                      </a:r>
                      <a:r>
                        <a:rPr lang="en-US" sz="1800">
                          <a:effectLst/>
                        </a:rPr>
                        <a:t> dijadwalkan presentasi.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Penguji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Buku</a:t>
                      </a:r>
                      <a:r>
                        <a:rPr lang="en-US" sz="1800" dirty="0">
                          <a:effectLst/>
                        </a:rPr>
                        <a:t> PA: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Bab 1 </a:t>
                      </a:r>
                      <a:r>
                        <a:rPr lang="en-US" sz="1800" dirty="0" err="1">
                          <a:effectLst/>
                        </a:rPr>
                        <a:t>dan</a:t>
                      </a:r>
                      <a:r>
                        <a:rPr lang="en-US" sz="1800" dirty="0">
                          <a:effectLst/>
                        </a:rPr>
                        <a:t> 2 </a:t>
                      </a:r>
                      <a:r>
                        <a:rPr lang="en-US" sz="1800" dirty="0" err="1">
                          <a:effectLst/>
                        </a:rPr>
                        <a:t>Hasil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Revisi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Bab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Non SKS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3856844"/>
                  </a:ext>
                </a:extLst>
              </a:tr>
              <a:tr h="14455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Kesesuaian implementasi I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Dokumen dan presentasi tidak terjadwal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Pembimbing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Buku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PA: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Bab 1, 2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Hasil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Bab 4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PA,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Aplikasi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Buku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Manual.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Mengambil SKS PA</a:t>
                      </a:r>
                      <a:endParaRPr lang="en-US" sz="280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Telah mendaftarkan terdaftar di Tetha Igracias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650919"/>
                  </a:ext>
                </a:extLst>
              </a:tr>
              <a:tr h="10821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Kesesuaian implementasi II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Dokumen dan presentasi terjadwal/</a:t>
                      </a:r>
                      <a:endParaRPr lang="en-US" sz="280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Sidang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Penguji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Buku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PA: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Bab 1, 2, 3, 4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Hasil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PA,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Aplikasi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Buku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Manual,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Poster,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Video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Mengambil</a:t>
                      </a:r>
                      <a:r>
                        <a:rPr lang="en-US" sz="1800" dirty="0">
                          <a:effectLst/>
                        </a:rPr>
                        <a:t> SKS PA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Mengikuti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persyaratan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sidang</a:t>
                      </a:r>
                      <a:r>
                        <a:rPr lang="en-US" sz="1800" dirty="0">
                          <a:effectLst/>
                        </a:rPr>
                        <a:t> PA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4647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 Black" panose="020B0A04020102020204" pitchFamily="34" charset="0"/>
              </a:rPr>
              <a:t>Dokumen</a:t>
            </a:r>
            <a:r>
              <a:rPr lang="en-US" dirty="0">
                <a:latin typeface="Arial Black" panose="020B0A04020102020204" pitchFamily="34" charset="0"/>
              </a:rPr>
              <a:t> 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/>
              <a:t>PA,</a:t>
            </a:r>
          </a:p>
          <a:p>
            <a:pPr lvl="0"/>
            <a:r>
              <a:rPr lang="en-US" dirty="0" err="1"/>
              <a:t>Jurnal</a:t>
            </a:r>
            <a:r>
              <a:rPr lang="en-US" dirty="0"/>
              <a:t> PA,</a:t>
            </a:r>
          </a:p>
          <a:p>
            <a:pPr lvl="0"/>
            <a:r>
              <a:rPr lang="en-US" dirty="0" err="1"/>
              <a:t>Aplikasi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Buku</a:t>
            </a:r>
            <a:r>
              <a:rPr lang="en-US" dirty="0"/>
              <a:t> Manual </a:t>
            </a:r>
            <a:r>
              <a:rPr lang="en-US" dirty="0" err="1"/>
              <a:t>Aplikasi</a:t>
            </a:r>
            <a:r>
              <a:rPr lang="en-US" dirty="0"/>
              <a:t>,</a:t>
            </a:r>
          </a:p>
          <a:p>
            <a:pPr lvl="0"/>
            <a:r>
              <a:rPr lang="en-US" dirty="0"/>
              <a:t>Poster, </a:t>
            </a:r>
            <a:r>
              <a:rPr lang="en-US" dirty="0" err="1"/>
              <a:t>dan</a:t>
            </a:r>
            <a:endParaRPr lang="en-US" dirty="0"/>
          </a:p>
          <a:p>
            <a:pPr lvl="0"/>
            <a:r>
              <a:rPr lang="en-US" dirty="0"/>
              <a:t>Video.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Black" panose="020B0A04020102020204" pitchFamily="34" charset="0"/>
              </a:rPr>
              <a:t>Evaluasi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Kelulusan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Tepat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Waktu</a:t>
            </a: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266032"/>
              </p:ext>
            </p:extLst>
          </p:nvPr>
        </p:nvGraphicFramePr>
        <p:xfrm>
          <a:off x="838200" y="1825625"/>
          <a:ext cx="791391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Line Callout 2 (Border and Accent Bar) 10"/>
          <p:cNvSpPr/>
          <p:nvPr/>
        </p:nvSpPr>
        <p:spPr>
          <a:xfrm>
            <a:off x="9211491" y="2899955"/>
            <a:ext cx="2701835" cy="1724297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5227"/>
              <a:gd name="adj6" fmla="val -6799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1x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Seminar</a:t>
            </a:r>
          </a:p>
          <a:p>
            <a:pPr algn="ctr"/>
            <a:r>
              <a:rPr lang="en-US" sz="2400" dirty="0" smtClean="0"/>
              <a:t>1x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Sidang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16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 err="1">
                <a:latin typeface="Arial Black" panose="020B0A04020102020204" pitchFamily="34" charset="0"/>
                <a:ea typeface="+mj-ea"/>
                <a:cs typeface="+mj-cs"/>
              </a:rPr>
              <a:t>Selesai</a:t>
            </a:r>
            <a:endParaRPr lang="en-US" sz="4400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dirty="0" smtClean="0"/>
              <a:t>Info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http://dac.telkomuniversity.ac.id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95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Pengertian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Definisi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endParaRPr lang="en-US" dirty="0" smtClean="0"/>
          </a:p>
          <a:p>
            <a:pPr marL="234950" lvl="0" indent="0">
              <a:buNone/>
            </a:pP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yang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di </a:t>
            </a:r>
            <a:r>
              <a:rPr lang="en-US" dirty="0" err="1"/>
              <a:t>pada</a:t>
            </a:r>
            <a:r>
              <a:rPr lang="en-US" dirty="0"/>
              <a:t> Program Diploma-3 (D3) </a:t>
            </a:r>
            <a:r>
              <a:rPr lang="en-US" dirty="0" err="1"/>
              <a:t>atau</a:t>
            </a:r>
            <a:r>
              <a:rPr lang="en-US" dirty="0"/>
              <a:t> Diploma-4/</a:t>
            </a:r>
            <a:r>
              <a:rPr lang="en-US" dirty="0" err="1"/>
              <a:t>Sarjana</a:t>
            </a:r>
            <a:r>
              <a:rPr lang="en-US" dirty="0"/>
              <a:t> </a:t>
            </a:r>
            <a:r>
              <a:rPr lang="en-US" dirty="0" err="1"/>
              <a:t>Terapan</a:t>
            </a:r>
            <a:r>
              <a:rPr lang="en-US" dirty="0"/>
              <a:t> (D4) di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Telkom,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penjuru</a:t>
            </a:r>
            <a:r>
              <a:rPr lang="en-US" dirty="0"/>
              <a:t> (</a:t>
            </a:r>
            <a:r>
              <a:rPr lang="en-US" i="1" dirty="0"/>
              <a:t>capstone</a:t>
            </a:r>
            <a:r>
              <a:rPr lang="en-US" dirty="0"/>
              <a:t>)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capaian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kelulusan</a:t>
            </a:r>
            <a:r>
              <a:rPr lang="en-US" dirty="0"/>
              <a:t> (Telkom, 2015, p. </a:t>
            </a:r>
            <a:r>
              <a:rPr lang="en-US" dirty="0" err="1"/>
              <a:t>Pasal</a:t>
            </a:r>
            <a:r>
              <a:rPr lang="en-US" dirty="0"/>
              <a:t> 13(1)).</a:t>
            </a:r>
          </a:p>
          <a:p>
            <a:pPr lvl="0"/>
            <a:r>
              <a:rPr lang="en-US" dirty="0" err="1"/>
              <a:t>Keluaran</a:t>
            </a:r>
            <a:r>
              <a:rPr lang="en-US" dirty="0"/>
              <a:t> </a:t>
            </a:r>
            <a:endParaRPr lang="en-US" dirty="0" smtClean="0"/>
          </a:p>
          <a:p>
            <a:pPr marL="234950" lvl="0" indent="0">
              <a:buNone/>
            </a:pPr>
            <a:r>
              <a:rPr lang="en-US" dirty="0" err="1" smtClean="0"/>
              <a:t>prototipe</a:t>
            </a:r>
            <a:r>
              <a:rPr lang="en-US" dirty="0"/>
              <a:t>, model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</a:p>
          <a:p>
            <a:pPr marL="23495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err="1" smtClean="0"/>
              <a:t>Sumber</a:t>
            </a:r>
            <a:r>
              <a:rPr lang="en-US" dirty="0" smtClean="0"/>
              <a:t>: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(Telkom</a:t>
            </a:r>
            <a:r>
              <a:rPr lang="en-US" dirty="0"/>
              <a:t>, 2015, p. </a:t>
            </a:r>
            <a:r>
              <a:rPr lang="en-US" dirty="0" err="1"/>
              <a:t>Pasal</a:t>
            </a:r>
            <a:r>
              <a:rPr lang="en-US" dirty="0"/>
              <a:t> 13(3)).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Black" panose="020B0A04020102020204" pitchFamily="34" charset="0"/>
              </a:rPr>
              <a:t>Ketentuan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Judul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dan</a:t>
            </a:r>
            <a:r>
              <a:rPr lang="en-US" dirty="0" smtClean="0">
                <a:latin typeface="Arial Black" panose="020B0A04020102020204" pitchFamily="34" charset="0"/>
              </a:rPr>
              <a:t> Masa </a:t>
            </a:r>
            <a:r>
              <a:rPr lang="en-US" dirty="0" err="1" smtClean="0">
                <a:latin typeface="Arial Black" panose="020B0A04020102020204" pitchFamily="34" charset="0"/>
              </a:rPr>
              <a:t>Berlaku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Judul</a:t>
            </a:r>
            <a:r>
              <a:rPr lang="en-US" dirty="0" smtClean="0">
                <a:latin typeface="Arial Black" panose="020B0A04020102020204" pitchFamily="34" charset="0"/>
              </a:rPr>
              <a:t> 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</a:t>
            </a:r>
            <a:endParaRPr lang="en-US" sz="3600" dirty="0"/>
          </a:p>
          <a:p>
            <a:pPr lvl="1"/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non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lulus </a:t>
            </a:r>
            <a:r>
              <a:rPr lang="en-US" dirty="0" smtClean="0"/>
              <a:t>(</a:t>
            </a:r>
            <a:r>
              <a:rPr lang="en-US" dirty="0"/>
              <a:t>Cum Laude),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/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. </a:t>
            </a:r>
            <a:endParaRPr lang="en-US" sz="3200" dirty="0"/>
          </a:p>
          <a:p>
            <a:pPr lvl="0"/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ijin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yang legal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  <a:endParaRPr lang="en-US" sz="3600" dirty="0"/>
          </a:p>
          <a:p>
            <a:r>
              <a:rPr lang="en-US" dirty="0" smtClean="0"/>
              <a:t>SK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/>
              <a:t>PA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Igracias</a:t>
            </a:r>
            <a:r>
              <a:rPr lang="en-US" dirty="0" smtClean="0"/>
              <a:t> (Lulus </a:t>
            </a:r>
            <a:r>
              <a:rPr lang="en-US" dirty="0" err="1" smtClean="0"/>
              <a:t>Monev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Monev</a:t>
            </a:r>
            <a:r>
              <a:rPr lang="en-US" dirty="0" smtClean="0"/>
              <a:t> 2). </a:t>
            </a:r>
            <a:r>
              <a:rPr lang="en-US" dirty="0" err="1" smtClean="0"/>
              <a:t>Berlakukan</a:t>
            </a:r>
            <a:r>
              <a:rPr lang="en-US" dirty="0" smtClean="0"/>
              <a:t> </a:t>
            </a:r>
            <a:r>
              <a:rPr lang="en-US" dirty="0"/>
              <a:t>6 (</a:t>
            </a:r>
            <a:r>
              <a:rPr lang="en-US" dirty="0" err="1"/>
              <a:t>enam</a:t>
            </a:r>
            <a:r>
              <a:rPr lang="en-US" dirty="0"/>
              <a:t>) </a:t>
            </a:r>
            <a:r>
              <a:rPr lang="en-US" dirty="0" err="1"/>
              <a:t>bulan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9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Pembimbing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2576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Kuota</a:t>
            </a:r>
            <a:r>
              <a:rPr lang="en-US" sz="2400" dirty="0" smtClean="0"/>
              <a:t> </a:t>
            </a:r>
            <a:r>
              <a:rPr lang="en-US" sz="2400" dirty="0" err="1" smtClean="0"/>
              <a:t>Pembimbing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LB </a:t>
            </a:r>
            <a:r>
              <a:rPr lang="en-US" sz="2400" dirty="0" err="1" smtClean="0"/>
              <a:t>diumumkan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Kuota</a:t>
            </a:r>
            <a:r>
              <a:rPr lang="en-US" sz="2400" dirty="0" smtClean="0"/>
              <a:t> </a:t>
            </a:r>
            <a:r>
              <a:rPr lang="en-US" sz="2400" dirty="0" err="1" smtClean="0"/>
              <a:t>Pembimbing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di web </a:t>
            </a:r>
            <a:r>
              <a:rPr lang="en-US" sz="2400" dirty="0" err="1" smtClean="0"/>
              <a:t>prodi</a:t>
            </a:r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395794"/>
              </p:ext>
            </p:extLst>
          </p:nvPr>
        </p:nvGraphicFramePr>
        <p:xfrm>
          <a:off x="1151798" y="2552700"/>
          <a:ext cx="9888404" cy="4175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1041">
                  <a:extLst>
                    <a:ext uri="{9D8B030D-6E8A-4147-A177-3AD203B41FA5}">
                      <a16:colId xmlns:a16="http://schemas.microsoft.com/office/drawing/2014/main" val="2744907259"/>
                    </a:ext>
                  </a:extLst>
                </a:gridCol>
                <a:gridCol w="4281117">
                  <a:extLst>
                    <a:ext uri="{9D8B030D-6E8A-4147-A177-3AD203B41FA5}">
                      <a16:colId xmlns:a16="http://schemas.microsoft.com/office/drawing/2014/main" val="3792463765"/>
                    </a:ext>
                  </a:extLst>
                </a:gridCol>
                <a:gridCol w="1602082">
                  <a:extLst>
                    <a:ext uri="{9D8B030D-6E8A-4147-A177-3AD203B41FA5}">
                      <a16:colId xmlns:a16="http://schemas.microsoft.com/office/drawing/2014/main" val="3368922161"/>
                    </a:ext>
                  </a:extLst>
                </a:gridCol>
                <a:gridCol w="801041">
                  <a:extLst>
                    <a:ext uri="{9D8B030D-6E8A-4147-A177-3AD203B41FA5}">
                      <a16:colId xmlns:a16="http://schemas.microsoft.com/office/drawing/2014/main" val="1688540496"/>
                    </a:ext>
                  </a:extLst>
                </a:gridCol>
                <a:gridCol w="801041">
                  <a:extLst>
                    <a:ext uri="{9D8B030D-6E8A-4147-A177-3AD203B41FA5}">
                      <a16:colId xmlns:a16="http://schemas.microsoft.com/office/drawing/2014/main" val="2154960044"/>
                    </a:ext>
                  </a:extLst>
                </a:gridCol>
                <a:gridCol w="801041">
                  <a:extLst>
                    <a:ext uri="{9D8B030D-6E8A-4147-A177-3AD203B41FA5}">
                      <a16:colId xmlns:a16="http://schemas.microsoft.com/office/drawing/2014/main" val="1268863094"/>
                    </a:ext>
                  </a:extLst>
                </a:gridCol>
                <a:gridCol w="801041">
                  <a:extLst>
                    <a:ext uri="{9D8B030D-6E8A-4147-A177-3AD203B41FA5}">
                      <a16:colId xmlns:a16="http://schemas.microsoft.com/office/drawing/2014/main" val="2128597139"/>
                    </a:ext>
                  </a:extLst>
                </a:gridCol>
              </a:tblGrid>
              <a:tr h="50898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Nama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Kompetensi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Angkatan 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2012&amp;2013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Angkatan 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64129"/>
                  </a:ext>
                </a:extLst>
              </a:tr>
              <a:tr h="2467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Pbb 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Pbb 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Pbb 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Pbb 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2262995"/>
                  </a:ext>
                </a:extLst>
              </a:tr>
              <a:tr h="246798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Anak Agung Gde Agung, S.T., M.M.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Komputer (IT)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460178"/>
                  </a:ext>
                </a:extLst>
              </a:tr>
              <a:tr h="246798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</a:rPr>
                        <a:t>2 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Asniar, S.T., M.M.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Komputer (IT)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568846"/>
                  </a:ext>
                </a:extLst>
              </a:tr>
              <a:tr h="246798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</a:rPr>
                        <a:t>3 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Irna Yuniar, S.T., M.A.B.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Komputer (IT)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1422570"/>
                  </a:ext>
                </a:extLst>
              </a:tr>
              <a:tr h="246798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</a:rPr>
                        <a:t>4 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Kastaman, S.T., M.M.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Komputer (IT)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3032014"/>
                  </a:ext>
                </a:extLst>
              </a:tr>
              <a:tr h="246798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</a:rPr>
                        <a:t>5 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Magdalena Karismariyanti, S.T., M.B.A.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Komputer (IT)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9975230"/>
                  </a:ext>
                </a:extLst>
              </a:tr>
              <a:tr h="246798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</a:rPr>
                        <a:t>6 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Asti Widayanti, S.Si, M.T.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Akuntansi (AK)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7642890"/>
                  </a:ext>
                </a:extLst>
              </a:tr>
              <a:tr h="246798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</a:rPr>
                        <a:t>7 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Iji Samaji, S.E., M.Si., Ak.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Akuntansi (AK)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2224551"/>
                  </a:ext>
                </a:extLst>
              </a:tr>
              <a:tr h="246798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</a:rPr>
                        <a:t>8 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Nelsi Wisna, S.E., M.Si.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Akuntansi (AK)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707899"/>
                  </a:ext>
                </a:extLst>
              </a:tr>
              <a:tr h="246798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</a:rPr>
                        <a:t>9 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Raswyshnoe Boing Kotjoprayudi, S.E., M.M.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Akuntansi (AK)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9761244"/>
                  </a:ext>
                </a:extLst>
              </a:tr>
              <a:tr h="246798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</a:rPr>
                        <a:t>10 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Renny Sukawati, S.E., M.M.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Akuntansi (AK)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3879699"/>
                  </a:ext>
                </a:extLst>
              </a:tr>
              <a:tr h="246798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</a:rPr>
                        <a:t>11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Rochmawati, S.T., M.T.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Akuntansi (AK)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4068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19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 Black" panose="020B0A04020102020204" pitchFamily="34" charset="0"/>
              </a:rPr>
              <a:t>Gambaran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Umum</a:t>
            </a:r>
            <a:r>
              <a:rPr lang="en-US" dirty="0">
                <a:latin typeface="Arial Black" panose="020B0A04020102020204" pitchFamily="34" charset="0"/>
              </a:rPr>
              <a:t> Proses 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508" y="1564364"/>
            <a:ext cx="5706291" cy="47841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1. Proses </a:t>
            </a:r>
            <a:r>
              <a:rPr lang="en-US" sz="2400" b="1" dirty="0" err="1" smtClean="0"/>
              <a:t>Pendahuluan</a:t>
            </a:r>
            <a:endParaRPr lang="en-US" sz="2400" b="1" dirty="0" smtClean="0"/>
          </a:p>
          <a:p>
            <a:pPr lvl="1"/>
            <a:r>
              <a:rPr lang="en-US" dirty="0" err="1" smtClean="0"/>
              <a:t>Aktor</a:t>
            </a:r>
            <a:r>
              <a:rPr lang="en-US" dirty="0" smtClean="0"/>
              <a:t>: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 lvl="1"/>
            <a:r>
              <a:rPr lang="en-US" dirty="0" err="1" smtClean="0"/>
              <a:t>Pengajuan</a:t>
            </a:r>
            <a:r>
              <a:rPr lang="en-US" dirty="0" smtClean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id-ID" dirty="0"/>
              <a:t>topik,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id-ID" dirty="0"/>
              <a:t>judul atau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pembimbing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terjadwal</a:t>
            </a:r>
            <a:endParaRPr lang="en-US" dirty="0" smtClean="0"/>
          </a:p>
          <a:p>
            <a:pPr lvl="1"/>
            <a:r>
              <a:rPr lang="en-US" dirty="0" err="1" smtClean="0"/>
              <a:t>Proaktif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400" b="1" dirty="0" smtClean="0"/>
              <a:t>2. Proses </a:t>
            </a:r>
            <a:r>
              <a:rPr lang="en-US" sz="2400" b="1" dirty="0" err="1" smtClean="0"/>
              <a:t>Bimbingan</a:t>
            </a:r>
            <a:endParaRPr lang="en-US" sz="2400" b="1" dirty="0" smtClean="0"/>
          </a:p>
          <a:p>
            <a:pPr lvl="1"/>
            <a:r>
              <a:rPr lang="en-US" dirty="0" err="1" smtClean="0"/>
              <a:t>Aktor</a:t>
            </a:r>
            <a:r>
              <a:rPr lang="en-US" dirty="0" smtClean="0"/>
              <a:t>: </a:t>
            </a:r>
            <a:r>
              <a:rPr lang="en-US" dirty="0" err="1" smtClean="0"/>
              <a:t>pembimbing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 lvl="1"/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mendiskusikan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PA</a:t>
            </a:r>
            <a:endParaRPr lang="en-US" dirty="0" smtClean="0"/>
          </a:p>
          <a:p>
            <a:pPr lvl="1"/>
            <a:r>
              <a:rPr lang="en-US" dirty="0" err="1" smtClean="0"/>
              <a:t>Terjadwal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64365"/>
            <a:ext cx="5767251" cy="4784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3. Proses Monitoring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Evaluasi</a:t>
            </a:r>
            <a:r>
              <a:rPr lang="en-US" b="1" dirty="0" smtClean="0"/>
              <a:t> (MONEV)</a:t>
            </a:r>
          </a:p>
          <a:p>
            <a:pPr lvl="1"/>
            <a:r>
              <a:rPr lang="en-US" dirty="0" err="1" smtClean="0"/>
              <a:t>Aktor</a:t>
            </a:r>
            <a:r>
              <a:rPr lang="en-US" dirty="0" smtClean="0"/>
              <a:t>: </a:t>
            </a:r>
            <a:r>
              <a:rPr lang="en-US" dirty="0" err="1" smtClean="0"/>
              <a:t>penuji</a:t>
            </a:r>
            <a:r>
              <a:rPr lang="en-US" dirty="0" smtClean="0"/>
              <a:t>/</a:t>
            </a:r>
            <a:r>
              <a:rPr lang="en-US" dirty="0" err="1" smtClean="0"/>
              <a:t>pembimbing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 lvl="1"/>
            <a:r>
              <a:rPr lang="id-ID" dirty="0" smtClean="0"/>
              <a:t>proses </a:t>
            </a:r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PA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penguji</a:t>
            </a:r>
            <a:endParaRPr lang="en-US" dirty="0" smtClean="0"/>
          </a:p>
          <a:p>
            <a:pPr lvl="1"/>
            <a:r>
              <a:rPr lang="en-US" dirty="0" err="1" smtClean="0"/>
              <a:t>Terjadwal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timeline </a:t>
            </a:r>
            <a:r>
              <a:rPr lang="en-US" dirty="0" err="1" smtClean="0"/>
              <a:t>prodi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4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729" y="636542"/>
            <a:ext cx="10972800" cy="541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9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81" y="726621"/>
            <a:ext cx="10972800" cy="562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65" y="1271724"/>
            <a:ext cx="10972800" cy="404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2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2896</TotalTime>
  <Words>1287</Words>
  <Application>Microsoft Office PowerPoint</Application>
  <PresentationFormat>Widescreen</PresentationFormat>
  <Paragraphs>236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Arial Narrow</vt:lpstr>
      <vt:lpstr>Calibri</vt:lpstr>
      <vt:lpstr>Calibri Light</vt:lpstr>
      <vt:lpstr>Cooper Black</vt:lpstr>
      <vt:lpstr>Times New Roman</vt:lpstr>
      <vt:lpstr>Office Theme</vt:lpstr>
      <vt:lpstr>Microsoft Visio Drawing</vt:lpstr>
      <vt:lpstr>SOSIALISASI PROYEK AKHIR D3 KOMPUTERISASI AKUNTANSI</vt:lpstr>
      <vt:lpstr>Evaluasi Kelulusan Tepat Waktu</vt:lpstr>
      <vt:lpstr>Pengertian dan Definisi</vt:lpstr>
      <vt:lpstr>Ketentuan Judul dan Masa Berlaku Judul PA</vt:lpstr>
      <vt:lpstr>Pembimbing</vt:lpstr>
      <vt:lpstr>Gambaran Umum Proses PA</vt:lpstr>
      <vt:lpstr>PowerPoint Presentation</vt:lpstr>
      <vt:lpstr>PowerPoint Presentation</vt:lpstr>
      <vt:lpstr>PowerPoint Presentation</vt:lpstr>
      <vt:lpstr>Siapa Saja Mengikuti Skema Baru</vt:lpstr>
      <vt:lpstr>Skenario Proyek Akhir 2013</vt:lpstr>
      <vt:lpstr>Alur dan Timeline</vt:lpstr>
      <vt:lpstr>MONEV 1</vt:lpstr>
      <vt:lpstr>MONEV2</vt:lpstr>
      <vt:lpstr>Pendaftaran Judul PA ke Igracias</vt:lpstr>
      <vt:lpstr>MONEV 3</vt:lpstr>
      <vt:lpstr>MONEV4</vt:lpstr>
      <vt:lpstr>PowerPoint Presentation</vt:lpstr>
      <vt:lpstr>Dokumen PA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</dc:creator>
  <cp:lastModifiedBy>eLLen</cp:lastModifiedBy>
  <cp:revision>12</cp:revision>
  <dcterms:created xsi:type="dcterms:W3CDTF">2016-10-14T00:18:26Z</dcterms:created>
  <dcterms:modified xsi:type="dcterms:W3CDTF">2016-10-16T00:35:18Z</dcterms:modified>
</cp:coreProperties>
</file>